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076137768" r:id="rId2"/>
    <p:sldId id="2147482296" r:id="rId3"/>
    <p:sldId id="2147482086" r:id="rId4"/>
    <p:sldId id="2147482160" r:id="rId5"/>
    <p:sldId id="2147482161" r:id="rId6"/>
    <p:sldId id="2147482162" r:id="rId7"/>
    <p:sldId id="2147482087" r:id="rId8"/>
    <p:sldId id="2147482163" r:id="rId9"/>
    <p:sldId id="2147482164" r:id="rId10"/>
    <p:sldId id="2147482165" r:id="rId11"/>
    <p:sldId id="2147482166" r:id="rId12"/>
    <p:sldId id="2147482169" r:id="rId13"/>
    <p:sldId id="2147482089" r:id="rId14"/>
    <p:sldId id="2145708045" r:id="rId15"/>
    <p:sldId id="2147481972" r:id="rId16"/>
    <p:sldId id="2147481992" r:id="rId17"/>
    <p:sldId id="2147482134" r:id="rId18"/>
    <p:sldId id="2147482144" r:id="rId19"/>
    <p:sldId id="2147482145" r:id="rId20"/>
    <p:sldId id="2147482148" r:id="rId21"/>
    <p:sldId id="2147482149" r:id="rId22"/>
    <p:sldId id="2147482107" r:id="rId23"/>
    <p:sldId id="2147482108" r:id="rId24"/>
    <p:sldId id="2147482109" r:id="rId25"/>
    <p:sldId id="2147482150" r:id="rId26"/>
    <p:sldId id="2147482172" r:id="rId27"/>
    <p:sldId id="2147480036" r:id="rId28"/>
    <p:sldId id="2147479264" r:id="rId29"/>
    <p:sldId id="2147482173" r:id="rId30"/>
    <p:sldId id="2147480045" r:id="rId31"/>
    <p:sldId id="2147482174" r:id="rId32"/>
    <p:sldId id="2147482288" r:id="rId33"/>
    <p:sldId id="2147482290" r:id="rId34"/>
    <p:sldId id="2147482112" r:id="rId35"/>
    <p:sldId id="2147482293" r:id="rId36"/>
    <p:sldId id="2147482291" r:id="rId37"/>
    <p:sldId id="2147482292" r:id="rId38"/>
    <p:sldId id="2147482295" r:id="rId3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7513EE-5227-F9EA-A4AB-89130F47FC94}" name="FARIA, Marta" initials="FM" userId="S::marta.faria@clarinsgroup.com::57900b68-79b9-4488-9b12-0f26ae477a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1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70" d="100"/>
          <a:sy n="70" d="100"/>
        </p:scale>
        <p:origin x="1003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telao Filipa" userId="22a1a5e1-e417-4c34-9f44-95f8ee44c1eb" providerId="ADAL" clId="{A020DA3D-66AC-4818-B670-CD6D5100E9AC}"/>
    <pc:docChg chg="modSld">
      <pc:chgData name="Castelao Filipa" userId="22a1a5e1-e417-4c34-9f44-95f8ee44c1eb" providerId="ADAL" clId="{A020DA3D-66AC-4818-B670-CD6D5100E9AC}" dt="2024-05-21T15:15:23.316" v="1" actId="1076"/>
      <pc:docMkLst>
        <pc:docMk/>
      </pc:docMkLst>
      <pc:sldChg chg="modSp mod">
        <pc:chgData name="Castelao Filipa" userId="22a1a5e1-e417-4c34-9f44-95f8ee44c1eb" providerId="ADAL" clId="{A020DA3D-66AC-4818-B670-CD6D5100E9AC}" dt="2024-05-21T15:15:23.316" v="1" actId="1076"/>
        <pc:sldMkLst>
          <pc:docMk/>
          <pc:sldMk cId="1209308293" sldId="2147482293"/>
        </pc:sldMkLst>
        <pc:spChg chg="mod">
          <ac:chgData name="Castelao Filipa" userId="22a1a5e1-e417-4c34-9f44-95f8ee44c1eb" providerId="ADAL" clId="{A020DA3D-66AC-4818-B670-CD6D5100E9AC}" dt="2024-05-21T15:15:23.316" v="1" actId="1076"/>
          <ac:spMkLst>
            <pc:docMk/>
            <pc:sldMk cId="1209308293" sldId="2147482293"/>
            <ac:spMk id="4" creationId="{4597441D-0DF2-4457-AD77-8AA09CF6CC2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2A574-0757-4E4E-A508-1DCE432C809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AD189-E4F0-4A83-9B9D-A3F0CA6AFF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44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1FECB-4932-4673-B9A4-9BEAD3F2C46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36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877888" y="1670050"/>
            <a:ext cx="8023226" cy="451326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431CE-1383-416A-A36C-745F54A9DEC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09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>
                <a:cs typeface="Calibri"/>
              </a:rPr>
              <a:t>Now</a:t>
            </a:r>
            <a:r>
              <a:rPr lang="fr-FR">
                <a:cs typeface="Calibri"/>
              </a:rPr>
              <a:t>, let me tell </a:t>
            </a:r>
            <a:r>
              <a:rPr lang="fr-FR" err="1">
                <a:cs typeface="Calibri"/>
              </a:rPr>
              <a:t>you</a:t>
            </a:r>
            <a:r>
              <a:rPr lang="fr-FR">
                <a:cs typeface="Calibri"/>
              </a:rPr>
              <a:t> about body care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F5AA4-64DB-45AA-AFAB-2028D9ACE8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61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50BB8-F6D0-4013-8529-D2D1CF7578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873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>
                <a:cs typeface="Calibri"/>
              </a:rPr>
              <a:t>Now</a:t>
            </a:r>
            <a:r>
              <a:rPr lang="fr-FR">
                <a:cs typeface="Calibri"/>
              </a:rPr>
              <a:t>, let me tell </a:t>
            </a:r>
            <a:r>
              <a:rPr lang="fr-FR" err="1">
                <a:cs typeface="Calibri"/>
              </a:rPr>
              <a:t>you</a:t>
            </a:r>
            <a:r>
              <a:rPr lang="fr-FR">
                <a:cs typeface="Calibri"/>
              </a:rPr>
              <a:t> about body care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F5AA4-64DB-45AA-AFAB-2028D9ACE8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079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>
                <a:cs typeface="Calibri"/>
              </a:rPr>
              <a:t>Now</a:t>
            </a:r>
            <a:r>
              <a:rPr lang="fr-FR">
                <a:cs typeface="Calibri"/>
              </a:rPr>
              <a:t>, let me tell </a:t>
            </a:r>
            <a:r>
              <a:rPr lang="fr-FR" err="1">
                <a:cs typeface="Calibri"/>
              </a:rPr>
              <a:t>you</a:t>
            </a:r>
            <a:r>
              <a:rPr lang="fr-FR">
                <a:cs typeface="Calibri"/>
              </a:rPr>
              <a:t> about body care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F5AA4-64DB-45AA-AFAB-2028D9ACE8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13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>
                <a:cs typeface="Calibri"/>
              </a:rPr>
              <a:t>Now</a:t>
            </a:r>
            <a:r>
              <a:rPr lang="fr-FR">
                <a:cs typeface="Calibri"/>
              </a:rPr>
              <a:t>, let me tell </a:t>
            </a:r>
            <a:r>
              <a:rPr lang="fr-FR" err="1">
                <a:cs typeface="Calibri"/>
              </a:rPr>
              <a:t>you</a:t>
            </a:r>
            <a:r>
              <a:rPr lang="fr-FR">
                <a:cs typeface="Calibri"/>
              </a:rPr>
              <a:t> about body care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F5AA4-64DB-45AA-AFAB-2028D9ACE8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213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AABC2-12F1-4F56-AA18-AF4D95E4E208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90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131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AABC2-12F1-4F56-AA18-AF4D95E4E208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90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874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1FECB-4932-4673-B9A4-9BEAD3F2C46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00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>
                <a:cs typeface="Calibri"/>
              </a:rPr>
              <a:t>Now</a:t>
            </a:r>
            <a:r>
              <a:rPr lang="fr-FR">
                <a:cs typeface="Calibri"/>
              </a:rPr>
              <a:t>, let me tell </a:t>
            </a:r>
            <a:r>
              <a:rPr lang="fr-FR" err="1">
                <a:cs typeface="Calibri"/>
              </a:rPr>
              <a:t>you</a:t>
            </a:r>
            <a:r>
              <a:rPr lang="fr-FR">
                <a:cs typeface="Calibri"/>
              </a:rPr>
              <a:t> about body care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F5AA4-64DB-45AA-AFAB-2028D9ACE8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44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>
                <a:cs typeface="Calibri"/>
              </a:rPr>
              <a:t>Now</a:t>
            </a:r>
            <a:r>
              <a:rPr lang="fr-FR">
                <a:cs typeface="Calibri"/>
              </a:rPr>
              <a:t>, let me tell </a:t>
            </a:r>
            <a:r>
              <a:rPr lang="fr-FR" err="1">
                <a:cs typeface="Calibri"/>
              </a:rPr>
              <a:t>you</a:t>
            </a:r>
            <a:r>
              <a:rPr lang="fr-FR">
                <a:cs typeface="Calibri"/>
              </a:rPr>
              <a:t> about body care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F5AA4-64DB-45AA-AFAB-2028D9ACE8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538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1385D-D18C-4BE2-914A-74C5E67B26D3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48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>
                <a:cs typeface="Calibri"/>
              </a:rPr>
              <a:t>Now</a:t>
            </a:r>
            <a:r>
              <a:rPr lang="fr-FR">
                <a:cs typeface="Calibri"/>
              </a:rPr>
              <a:t>, let me tell </a:t>
            </a:r>
            <a:r>
              <a:rPr lang="fr-FR" err="1">
                <a:cs typeface="Calibri"/>
              </a:rPr>
              <a:t>you</a:t>
            </a:r>
            <a:r>
              <a:rPr lang="fr-FR">
                <a:cs typeface="Calibri"/>
              </a:rPr>
              <a:t> about body care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F5AA4-64DB-45AA-AFAB-2028D9ACE8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9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527050" y="1547813"/>
            <a:ext cx="7435850" cy="41830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u="none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Clarins Aroma Blue Orchid Revitalizing Mask project is cancelled due to product development issue</a:t>
            </a:r>
            <a:endParaRPr lang="pt-PT" sz="1800" u="none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431CE-1383-416A-A36C-745F54A9DEC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634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1385D-D18C-4BE2-914A-74C5E67B26D3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741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>
                <a:cs typeface="Calibri"/>
              </a:rPr>
              <a:t>Now</a:t>
            </a:r>
            <a:r>
              <a:rPr lang="fr-FR">
                <a:cs typeface="Calibri"/>
              </a:rPr>
              <a:t>, let me tell </a:t>
            </a:r>
            <a:r>
              <a:rPr lang="fr-FR" err="1">
                <a:cs typeface="Calibri"/>
              </a:rPr>
              <a:t>you</a:t>
            </a:r>
            <a:r>
              <a:rPr lang="fr-FR">
                <a:cs typeface="Calibri"/>
              </a:rPr>
              <a:t> about body care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F5AA4-64DB-45AA-AFAB-2028D9ACE8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796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>
                <a:cs typeface="Calibri"/>
              </a:rPr>
              <a:t>Now</a:t>
            </a:r>
            <a:r>
              <a:rPr lang="fr-FR">
                <a:cs typeface="Calibri"/>
              </a:rPr>
              <a:t>, let me tell </a:t>
            </a:r>
            <a:r>
              <a:rPr lang="fr-FR" err="1">
                <a:cs typeface="Calibri"/>
              </a:rPr>
              <a:t>you</a:t>
            </a:r>
            <a:r>
              <a:rPr lang="fr-FR">
                <a:cs typeface="Calibri"/>
              </a:rPr>
              <a:t> about body care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F5AA4-64DB-45AA-AFAB-2028D9ACE8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8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499BED-A554-E4B3-8111-7EDC120BF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6538A0-8F9F-1E1C-8985-2EE9BD70E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C64B72-FA3B-0E43-CC39-08C35007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2DA1-A68B-45E6-BD94-B860BD0C406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825DE28-C7AB-BC5D-4E00-96DB2710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5C36553-2F2F-0EAD-4C25-8281BED6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D7E-AF10-4D45-BFE5-3729263DA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1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07416F-82AB-90FA-8328-BDB2C1F97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A35A0E9-AD60-63A7-CE51-03471C685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9E2DC52-2422-5327-18F1-7C98400AA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2DA1-A68B-45E6-BD94-B860BD0C406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9BB5283-39C0-1736-B914-DC9B6674A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ACCE353-BD80-5478-F78C-44892AD5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D7E-AF10-4D45-BFE5-3729263DA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8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F883E21-CE56-9917-25E9-218EC1467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4F47C995-E365-37B6-FC41-F74C466FF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1E1F63F-03DE-FCA6-C527-3BB54FC2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2DA1-A68B-45E6-BD94-B860BD0C406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CC52A56-AECB-03B6-769F-4C4660B82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1A1B6A1-A91F-2BE1-05F4-382C4AE50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D7E-AF10-4D45-BFE5-3729263DA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67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DRE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4B1EE3-047C-42B6-8A9B-C4EA182125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0B3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9729BE-7A64-4DB7-AA0A-11D3C1792987}"/>
              </a:ext>
            </a:extLst>
          </p:cNvPr>
          <p:cNvSpPr/>
          <p:nvPr userDrawn="1"/>
        </p:nvSpPr>
        <p:spPr>
          <a:xfrm>
            <a:off x="171450" y="171450"/>
            <a:ext cx="11849100" cy="651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67C1A66-63EB-478C-8CB7-7429182A7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838" y="235817"/>
            <a:ext cx="10515600" cy="47538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D0003F"/>
                </a:solidFill>
                <a:latin typeface="Gotham Medium" panose="02000604030000020004" pitchFamily="50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6083385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DRE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D57331-61CE-425B-A6D5-E1C17F288D05}"/>
              </a:ext>
            </a:extLst>
          </p:cNvPr>
          <p:cNvSpPr/>
          <p:nvPr userDrawn="1"/>
        </p:nvSpPr>
        <p:spPr>
          <a:xfrm>
            <a:off x="171189" y="171450"/>
            <a:ext cx="11849622" cy="651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53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918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9448809" y="6694488"/>
            <a:ext cx="2743200" cy="14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Gotham Book" panose="02000604040000020004" pitchFamily="50" charset="0"/>
              </a:defRPr>
            </a:lvl1pPr>
          </a:lstStyle>
          <a:p>
            <a:pPr>
              <a:defRPr/>
            </a:pPr>
            <a:fld id="{02B756F7-38FC-4421-90DE-22CDB36D4A3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48735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DRE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99F832-D291-45B5-AAB8-3073376A9B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0B3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D57331-61CE-425B-A6D5-E1C17F288D05}"/>
              </a:ext>
            </a:extLst>
          </p:cNvPr>
          <p:cNvSpPr/>
          <p:nvPr userDrawn="1"/>
        </p:nvSpPr>
        <p:spPr>
          <a:xfrm>
            <a:off x="171189" y="171450"/>
            <a:ext cx="11849622" cy="651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DCB4EC-BBC1-4488-9585-5ABE7625F1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53599" y="6686550"/>
            <a:ext cx="2304000" cy="171450"/>
          </a:xfrm>
          <a:prstGeom prst="rect">
            <a:avLst/>
          </a:prstGeom>
        </p:spPr>
        <p:txBody>
          <a:bodyPr lIns="36000" rIns="36000" anchor="ctr" anchorCtr="0"/>
          <a:lstStyle>
            <a:lvl1pPr marL="0" indent="0" algn="r">
              <a:buFont typeface="Arial" panose="020B0604020202020204" pitchFamily="34" charset="0"/>
              <a:buNone/>
              <a:defRPr sz="800">
                <a:solidFill>
                  <a:schemeClr val="bg1"/>
                </a:solidFill>
              </a:defRPr>
            </a:lvl1pPr>
            <a:lvl2pPr marL="342900" indent="0">
              <a:buFont typeface="Arial" panose="020B0604020202020204" pitchFamily="34" charset="0"/>
              <a:buNone/>
              <a:defRPr sz="600"/>
            </a:lvl2pPr>
            <a:lvl3pPr marL="685800" indent="0">
              <a:buFont typeface="Arial" panose="020B0604020202020204" pitchFamily="34" charset="0"/>
              <a:buNone/>
              <a:defRPr sz="600"/>
            </a:lvl3pPr>
            <a:lvl4pPr marL="1028700" indent="0">
              <a:buFont typeface="Arial" panose="020B0604020202020204" pitchFamily="34" charset="0"/>
              <a:buNone/>
              <a:defRPr sz="600"/>
            </a:lvl4pPr>
            <a:lvl5pPr marL="1371600" indent="0">
              <a:buFont typeface="Arial" panose="020B0604020202020204" pitchFamily="34" charset="0"/>
              <a:buNone/>
              <a:defRPr sz="6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264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5EDEB-8799-9C47-9048-FF4B3D9C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6E0AD3E-490C-1E35-FBD1-052404179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4C19638-99CA-19EB-BD0F-79907AF2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2DA1-A68B-45E6-BD94-B860BD0C406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81263DA-6DB9-AC78-430F-CDBC692AB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422FF7E-6845-E24C-6152-D58937362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D7E-AF10-4D45-BFE5-3729263DA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4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61676-067F-19A9-1637-36D98EEE3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1C7496F-8520-9CB8-B592-6A5C9315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4CCA644-A7B0-218E-8E27-D94FA486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2DA1-A68B-45E6-BD94-B860BD0C406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B4BF36C-B4D8-2DF6-85BB-52454DC3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597505F-145A-4EE5-EF9F-24BBD3048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D7E-AF10-4D45-BFE5-3729263DA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8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7370D-F3D3-3705-A6EB-5B711BDCA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D2AAE70-A339-9622-CCE3-FF3FB6EB7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3A89195B-DDD1-3F17-27D1-82DCE90EA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207808C-CF22-8C5E-7131-D97E9B79D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2DA1-A68B-45E6-BD94-B860BD0C406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CBF8A54-2467-7B15-8E49-E705FCBC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253B8E0-1BA9-B7C5-83A5-EF620B829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D7E-AF10-4D45-BFE5-3729263DA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9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4E4AB-427A-496A-F4BF-3788FBA4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CBA77DC-047B-477A-CAD5-6A72AB0C4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9884E85-EFA9-251C-CB81-3586245FB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9D94F48-ECA0-1433-661B-114DAC710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D8D830A-EAC9-71B6-3473-17B2D43302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E98BABCD-D106-1CB7-A52C-C2EFB1B9D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2DA1-A68B-45E6-BD94-B860BD0C406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7779191A-42B0-9B3D-B63B-97B04436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604B745-8EE8-4743-256E-8D072AE6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D7E-AF10-4D45-BFE5-3729263DA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7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FE5D9-C29D-7190-725B-CB648FF4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6F052378-71A1-1890-9A45-DC6F99F3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2DA1-A68B-45E6-BD94-B860BD0C406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74357BEA-ED55-9CF1-91D7-ACB5D2E9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E4749852-5C2A-1BFD-A244-FA5C85DF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D7E-AF10-4D45-BFE5-3729263DA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97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EF3A229-0356-3CBD-6B68-057517554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2DA1-A68B-45E6-BD94-B860BD0C406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C8B9AEE-C066-C87F-27E0-9018B14FD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C2C1656-9C90-8BD8-5E5D-72607928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D7E-AF10-4D45-BFE5-3729263DA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4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B9215-DF0C-5043-D6D5-C56DBEAA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D494AC7-171D-2F53-33D9-85A299BF5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0BF69C6-B057-E9E2-A403-6484E986A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65F6EBA-E79D-E7C4-97F7-8EB0B9EF0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2DA1-A68B-45E6-BD94-B860BD0C406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C09CC47-21F0-495D-A200-57BF483A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16D68BD-E133-6E89-3E26-15A2F4B4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D7E-AF10-4D45-BFE5-3729263DA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3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78D9B3-421A-BB4A-6484-B9C49AFDE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C743FA4E-B7D8-C1A4-1BCA-645C83C27C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EDA9675-F70D-CDF0-7C7F-A7322E78D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1F88C6C-2BDA-75FF-6820-8C8915EC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2DA1-A68B-45E6-BD94-B860BD0C406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47E17AA-A526-492E-58A5-89B1BC54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3D4DF2D-4253-3515-7FBF-A3F35FEA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34D7E-AF10-4D45-BFE5-3729263DA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DD109580-933E-5046-DC65-13412CD8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9F3430C-8F10-065D-6E6A-9AE6F10AD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00489DF-B2BE-0193-9057-BD05B0514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62DA1-A68B-45E6-BD94-B860BD0C406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BE458F2-AC13-8890-351A-60BE3AD71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48B9B4E-8485-4F47-089A-1C9B6F4E9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34D7E-AF10-4D45-BFE5-3729263DA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9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8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26" Type="http://schemas.openxmlformats.org/officeDocument/2006/relationships/image" Target="../media/image44.jpe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jpeg"/><Relationship Id="rId25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jpe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23" Type="http://schemas.openxmlformats.org/officeDocument/2006/relationships/image" Target="../media/image41.jpeg"/><Relationship Id="rId28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37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Relationship Id="rId27" Type="http://schemas.openxmlformats.org/officeDocument/2006/relationships/image" Target="../media/image45.jpeg"/><Relationship Id="rId30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2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emf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4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28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8.png"/><Relationship Id="rId18" Type="http://schemas.openxmlformats.org/officeDocument/2006/relationships/image" Target="../media/image43.jpeg"/><Relationship Id="rId3" Type="http://schemas.openxmlformats.org/officeDocument/2006/relationships/image" Target="../media/image21.png"/><Relationship Id="rId21" Type="http://schemas.openxmlformats.org/officeDocument/2006/relationships/image" Target="../media/image42.jpeg"/><Relationship Id="rId7" Type="http://schemas.openxmlformats.org/officeDocument/2006/relationships/image" Target="../media/image38.jpeg"/><Relationship Id="rId12" Type="http://schemas.openxmlformats.org/officeDocument/2006/relationships/image" Target="../media/image25.pn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jpe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image" Target="../media/image24.png"/><Relationship Id="rId15" Type="http://schemas.openxmlformats.org/officeDocument/2006/relationships/image" Target="../media/image63.png"/><Relationship Id="rId10" Type="http://schemas.openxmlformats.org/officeDocument/2006/relationships/image" Target="../media/image41.jpeg"/><Relationship Id="rId19" Type="http://schemas.openxmlformats.org/officeDocument/2006/relationships/image" Target="../media/image44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 117">
            <a:extLst>
              <a:ext uri="{FF2B5EF4-FFF2-40B4-BE49-F238E27FC236}">
                <a16:creationId xmlns:a16="http://schemas.microsoft.com/office/drawing/2014/main" id="{D75A5724-EBA7-4C5B-82C7-47D61B0632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6418" y="4213138"/>
            <a:ext cx="3275188" cy="2656437"/>
          </a:xfrm>
          <a:prstGeom prst="rect">
            <a:avLst/>
          </a:prstGeom>
        </p:spPr>
      </p:pic>
      <p:pic>
        <p:nvPicPr>
          <p:cNvPr id="107" name="Picture 6" descr="plant">
            <a:extLst>
              <a:ext uri="{FF2B5EF4-FFF2-40B4-BE49-F238E27FC236}">
                <a16:creationId xmlns:a16="http://schemas.microsoft.com/office/drawing/2014/main" id="{595E7371-7E6D-41BD-940B-0FB2853AB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7171" y="2855607"/>
            <a:ext cx="2656437" cy="265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C01C3EDE-252E-4A53-89E5-100ED55794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319" y="0"/>
            <a:ext cx="3276600" cy="3276600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310997E5-9969-46F7-9088-7B3B3A8A03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7"/>
          <a:stretch/>
        </p:blipFill>
        <p:spPr>
          <a:xfrm>
            <a:off x="3873265" y="-11575"/>
            <a:ext cx="3105239" cy="2957713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B9ACEF84-0BA4-4750-A0FF-88553D4DCD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81120" cy="685800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518332CA-4345-42CF-85B6-398C6A7A8FF6}"/>
              </a:ext>
            </a:extLst>
          </p:cNvPr>
          <p:cNvSpPr/>
          <p:nvPr/>
        </p:nvSpPr>
        <p:spPr>
          <a:xfrm>
            <a:off x="3856320" y="5421513"/>
            <a:ext cx="2444874" cy="1448062"/>
          </a:xfrm>
          <a:prstGeom prst="rect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3" name="Image 112">
            <a:extLst>
              <a:ext uri="{FF2B5EF4-FFF2-40B4-BE49-F238E27FC236}">
                <a16:creationId xmlns:a16="http://schemas.microsoft.com/office/drawing/2014/main" id="{975E4F49-E001-4110-BF6E-434619A9E1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"/>
          <a:stretch/>
        </p:blipFill>
        <p:spPr>
          <a:xfrm>
            <a:off x="6971173" y="894"/>
            <a:ext cx="1945640" cy="2957712"/>
          </a:xfrm>
          <a:prstGeom prst="rect">
            <a:avLst/>
          </a:prstGeom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0856C96A-F3A6-4362-8A12-6B9F24E0F7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194" y="4244351"/>
            <a:ext cx="2625224" cy="26252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6685D9-6A65-4713-AC53-38E7566685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194" y="2946140"/>
            <a:ext cx="5890806" cy="129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16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lit&#10;&#10;Description générée automatiquement">
            <a:extLst>
              <a:ext uri="{FF2B5EF4-FFF2-40B4-BE49-F238E27FC236}">
                <a16:creationId xmlns:a16="http://schemas.microsoft.com/office/drawing/2014/main" id="{1FBE620D-D66D-265A-E03F-3328615252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" b="54"/>
          <a:stretch>
            <a:fillRect/>
          </a:stretch>
        </p:blipFill>
        <p:spPr>
          <a:xfrm>
            <a:off x="0" y="0"/>
            <a:ext cx="12199962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EB2F72A-A2A0-9042-9F39-4EEDC1DEA1CC}"/>
              </a:ext>
            </a:extLst>
          </p:cNvPr>
          <p:cNvSpPr txBox="1"/>
          <p:nvPr/>
        </p:nvSpPr>
        <p:spPr>
          <a:xfrm>
            <a:off x="1658055" y="3597713"/>
            <a:ext cx="9151056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deeply professional</a:t>
            </a:r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593547B-7506-E76C-3B80-2DBB544787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96556" y="2038492"/>
            <a:ext cx="2398889" cy="1641299"/>
            <a:chOff x="12842" y="8218"/>
            <a:chExt cx="5440" cy="3722"/>
          </a:xfrm>
          <a:solidFill>
            <a:schemeClr val="bg2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6F8F1E9-32F6-E69D-233C-097ADB6856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5851447-DBDF-049A-56F5-64DC674343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4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D6A07AFC-674B-0D85-218A-D009E6D83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11" r="35489"/>
          <a:stretch/>
        </p:blipFill>
        <p:spPr>
          <a:xfrm>
            <a:off x="8127920" y="0"/>
            <a:ext cx="2032000" cy="6858000"/>
          </a:xfrm>
          <a:prstGeom prst="rect">
            <a:avLst/>
          </a:prstGeom>
        </p:spPr>
      </p:pic>
      <p:pic>
        <p:nvPicPr>
          <p:cNvPr id="7" name="Espace réservé pour une image  4" descr="Une image contenant montagne, plein air, ciel, nature&#10;&#10;Description générée automatiquement">
            <a:extLst>
              <a:ext uri="{FF2B5EF4-FFF2-40B4-BE49-F238E27FC236}">
                <a16:creationId xmlns:a16="http://schemas.microsoft.com/office/drawing/2014/main" id="{6B21330C-5E1A-B7E2-7BEE-48C0BED6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7" t="11866" r="53846" b="3776"/>
          <a:stretch/>
        </p:blipFill>
        <p:spPr>
          <a:xfrm>
            <a:off x="6096000" y="0"/>
            <a:ext cx="2031998" cy="6858000"/>
          </a:xfrm>
          <a:prstGeom prst="rect">
            <a:avLst/>
          </a:prstGeom>
        </p:spPr>
      </p:pic>
      <p:pic>
        <p:nvPicPr>
          <p:cNvPr id="5" name="Espace réservé pour une image  6" descr="Une image contenant lit&#10;&#10;Description générée automatiquement">
            <a:extLst>
              <a:ext uri="{FF2B5EF4-FFF2-40B4-BE49-F238E27FC236}">
                <a16:creationId xmlns:a16="http://schemas.microsoft.com/office/drawing/2014/main" id="{DA616BD8-BB3B-47A5-08F4-D7F733446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06" t="54" r="69372" b="54"/>
          <a:stretch/>
        </p:blipFill>
        <p:spPr>
          <a:xfrm>
            <a:off x="4063999" y="0"/>
            <a:ext cx="2064456" cy="6858000"/>
          </a:xfrm>
          <a:prstGeom prst="rect">
            <a:avLst/>
          </a:prstGeom>
        </p:spPr>
      </p:pic>
      <p:pic>
        <p:nvPicPr>
          <p:cNvPr id="10" name="Image 9" descr="Une image contenant texte, plancher, personne, intérieur&#10;&#10;Description générée automatiquement">
            <a:extLst>
              <a:ext uri="{FF2B5EF4-FFF2-40B4-BE49-F238E27FC236}">
                <a16:creationId xmlns:a16="http://schemas.microsoft.com/office/drawing/2014/main" id="{E2D8399B-B451-A8C7-3843-03F5E8010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27" r="37803"/>
          <a:stretch/>
        </p:blipFill>
        <p:spPr>
          <a:xfrm>
            <a:off x="10159999" y="-3528"/>
            <a:ext cx="2074334" cy="6858000"/>
          </a:xfrm>
          <a:prstGeom prst="rect">
            <a:avLst/>
          </a:prstGeom>
        </p:spPr>
      </p:pic>
      <p:pic>
        <p:nvPicPr>
          <p:cNvPr id="4" name="Espace réservé pour une image  15">
            <a:extLst>
              <a:ext uri="{FF2B5EF4-FFF2-40B4-BE49-F238E27FC236}">
                <a16:creationId xmlns:a16="http://schemas.microsoft.com/office/drawing/2014/main" id="{85F6877F-C262-F263-8EA7-585C7D13E1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58" r="40686"/>
          <a:stretch/>
        </p:blipFill>
        <p:spPr>
          <a:xfrm>
            <a:off x="0" y="-374"/>
            <a:ext cx="2032000" cy="6858374"/>
          </a:xfrm>
          <a:prstGeom prst="rect">
            <a:avLst/>
          </a:prstGeom>
        </p:spPr>
      </p:pic>
      <p:pic>
        <p:nvPicPr>
          <p:cNvPr id="54" name="Image 53" descr="Une image contenant personne, intérieur, sous-vêtement, caleçon&#10;&#10;Description générée automatiquement">
            <a:extLst>
              <a:ext uri="{FF2B5EF4-FFF2-40B4-BE49-F238E27FC236}">
                <a16:creationId xmlns:a16="http://schemas.microsoft.com/office/drawing/2014/main" id="{CC1E383F-232C-744A-83BE-27EFFF9CCE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514" r="30727"/>
          <a:stretch/>
        </p:blipFill>
        <p:spPr>
          <a:xfrm>
            <a:off x="2031999" y="0"/>
            <a:ext cx="2032000" cy="6858000"/>
          </a:xfrm>
          <a:prstGeom prst="rect">
            <a:avLst/>
          </a:prstGeom>
        </p:spPr>
      </p:pic>
      <p:grpSp>
        <p:nvGrpSpPr>
          <p:cNvPr id="41" name="Group 4">
            <a:extLst>
              <a:ext uri="{FF2B5EF4-FFF2-40B4-BE49-F238E27FC236}">
                <a16:creationId xmlns:a16="http://schemas.microsoft.com/office/drawing/2014/main" id="{98BEDF2B-2005-9D39-9E48-004D9FC725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35884" y="2563012"/>
            <a:ext cx="1206040" cy="825162"/>
            <a:chOff x="12842" y="8218"/>
            <a:chExt cx="5440" cy="3722"/>
          </a:xfrm>
          <a:solidFill>
            <a:schemeClr val="bg2"/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EA8D8213-C4DB-F063-4D34-F916890BBF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03174C65-83B9-EC13-DD81-F2F2F767A3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C594AB87-181B-D59D-8569-CB272243995F}"/>
              </a:ext>
            </a:extLst>
          </p:cNvPr>
          <p:cNvSpPr txBox="1"/>
          <p:nvPr/>
        </p:nvSpPr>
        <p:spPr>
          <a:xfrm>
            <a:off x="10169876" y="3432087"/>
            <a:ext cx="203200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memorable</a:t>
            </a:r>
            <a:endParaRPr kumimoji="0" lang="fr-FR" sz="26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larins-Regular"/>
              <a:ea typeface="+mn-ea"/>
              <a:cs typeface="+mn-cs"/>
            </a:endParaRPr>
          </a:p>
        </p:txBody>
      </p:sp>
      <p:grpSp>
        <p:nvGrpSpPr>
          <p:cNvPr id="49" name="Group 4">
            <a:extLst>
              <a:ext uri="{FF2B5EF4-FFF2-40B4-BE49-F238E27FC236}">
                <a16:creationId xmlns:a16="http://schemas.microsoft.com/office/drawing/2014/main" id="{070D81D0-015B-7AF8-A118-8B9F869D8E5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96911" y="2570068"/>
            <a:ext cx="1206040" cy="825162"/>
            <a:chOff x="12842" y="8218"/>
            <a:chExt cx="5440" cy="3722"/>
          </a:xfrm>
          <a:solidFill>
            <a:schemeClr val="bg2"/>
          </a:solidFill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134B3487-AB0D-E693-7CD1-FB227B4A3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7BFAFF64-586A-7E91-E551-07AC8F249A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1FA84333-9E3B-2ED8-AFA0-8962CC9BEB54}"/>
              </a:ext>
            </a:extLst>
          </p:cNvPr>
          <p:cNvSpPr txBox="1"/>
          <p:nvPr/>
        </p:nvSpPr>
        <p:spPr>
          <a:xfrm>
            <a:off x="8130902" y="3439143"/>
            <a:ext cx="203200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intimate</a:t>
            </a:r>
            <a:endParaRPr kumimoji="0" lang="fr-FR" sz="77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F39BAAE7-6CB4-3C7C-54AF-0CD79E05F8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3674" y="2580651"/>
            <a:ext cx="1206040" cy="825162"/>
            <a:chOff x="12842" y="8218"/>
            <a:chExt cx="5440" cy="3722"/>
          </a:xfrm>
          <a:solidFill>
            <a:schemeClr val="bg2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2E01EC-1A0D-CE4E-0A70-69A35D688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24BF3B8-C3EC-4197-02B2-716200C9D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BF5AC343-3520-CF49-FC66-CAC999ED3C7F}"/>
              </a:ext>
            </a:extLst>
          </p:cNvPr>
          <p:cNvSpPr txBox="1"/>
          <p:nvPr/>
        </p:nvSpPr>
        <p:spPr>
          <a:xfrm>
            <a:off x="-42335" y="3449726"/>
            <a:ext cx="2032000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67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bold</a:t>
            </a:r>
            <a:r>
              <a:rPr kumimoji="0" lang="fr-FR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 </a:t>
            </a:r>
            <a:r>
              <a:rPr kumimoji="0" lang="fr-FR" sz="2667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with</a:t>
            </a:r>
            <a:r>
              <a:rPr kumimoji="0" lang="fr-FR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 </a:t>
            </a:r>
            <a:r>
              <a:rPr kumimoji="0" lang="fr-FR" sz="2667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Makeup</a:t>
            </a:r>
            <a:r>
              <a:rPr kumimoji="0" lang="fr-FR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 </a:t>
            </a:r>
            <a:endParaRPr kumimoji="0" lang="fr-FR" sz="77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grpSp>
        <p:nvGrpSpPr>
          <p:cNvPr id="29" name="Group 4">
            <a:extLst>
              <a:ext uri="{FF2B5EF4-FFF2-40B4-BE49-F238E27FC236}">
                <a16:creationId xmlns:a16="http://schemas.microsoft.com/office/drawing/2014/main" id="{5024E290-1FB6-3A2D-B0FB-C9835369EE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39885" y="2580651"/>
            <a:ext cx="1206040" cy="825162"/>
            <a:chOff x="12842" y="8218"/>
            <a:chExt cx="5440" cy="3722"/>
          </a:xfrm>
          <a:solidFill>
            <a:schemeClr val="bg2"/>
          </a:solidFill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B97943D-C8AA-41F9-ED5A-3675F1107E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AC2BF99B-1ED0-BB00-F19F-895C4AE560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70C8AE5C-F319-FD6E-D78F-83F2736C1E28}"/>
              </a:ext>
            </a:extLst>
          </p:cNvPr>
          <p:cNvSpPr txBox="1"/>
          <p:nvPr/>
        </p:nvSpPr>
        <p:spPr>
          <a:xfrm>
            <a:off x="4073876" y="3449726"/>
            <a:ext cx="2032000" cy="831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deeply professional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89A35BA-FE74-C9E5-2101-61589BDC9830}"/>
              </a:ext>
            </a:extLst>
          </p:cNvPr>
          <p:cNvGrpSpPr/>
          <p:nvPr/>
        </p:nvGrpSpPr>
        <p:grpSpPr>
          <a:xfrm>
            <a:off x="0" y="-1457409"/>
            <a:ext cx="12192000" cy="797989"/>
            <a:chOff x="0" y="-1731986"/>
            <a:chExt cx="54609768" cy="264207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308A5C-B818-4C35-EF4F-5507220E86E7}"/>
                </a:ext>
              </a:extLst>
            </p:cNvPr>
            <p:cNvSpPr/>
            <p:nvPr/>
          </p:nvSpPr>
          <p:spPr>
            <a:xfrm>
              <a:off x="0" y="-1731986"/>
              <a:ext cx="9101628" cy="264207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D439B8-6F18-9F97-DF48-92DBF510FFAD}"/>
                </a:ext>
              </a:extLst>
            </p:cNvPr>
            <p:cNvSpPr/>
            <p:nvPr/>
          </p:nvSpPr>
          <p:spPr>
            <a:xfrm>
              <a:off x="9101628" y="-1731986"/>
              <a:ext cx="9101628" cy="264207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04593D-B155-3D48-346C-EF12FAA6358E}"/>
                </a:ext>
              </a:extLst>
            </p:cNvPr>
            <p:cNvSpPr/>
            <p:nvPr/>
          </p:nvSpPr>
          <p:spPr>
            <a:xfrm>
              <a:off x="18203256" y="-1731986"/>
              <a:ext cx="9101628" cy="264207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461F22-9A89-59F7-DAC7-89D506B6D353}"/>
                </a:ext>
              </a:extLst>
            </p:cNvPr>
            <p:cNvSpPr/>
            <p:nvPr/>
          </p:nvSpPr>
          <p:spPr>
            <a:xfrm>
              <a:off x="27304884" y="-1731986"/>
              <a:ext cx="9101628" cy="264207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60F7E2-168F-64AE-43F8-002FFBC862A8}"/>
                </a:ext>
              </a:extLst>
            </p:cNvPr>
            <p:cNvSpPr/>
            <p:nvPr/>
          </p:nvSpPr>
          <p:spPr>
            <a:xfrm>
              <a:off x="36406512" y="-1731986"/>
              <a:ext cx="9101628" cy="264207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8211B40-A446-613A-3332-36027BCA6625}"/>
                </a:ext>
              </a:extLst>
            </p:cNvPr>
            <p:cNvSpPr/>
            <p:nvPr/>
          </p:nvSpPr>
          <p:spPr>
            <a:xfrm>
              <a:off x="45508140" y="-1731986"/>
              <a:ext cx="9101628" cy="264207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grpSp>
        <p:nvGrpSpPr>
          <p:cNvPr id="55" name="Group 4">
            <a:extLst>
              <a:ext uri="{FF2B5EF4-FFF2-40B4-BE49-F238E27FC236}">
                <a16:creationId xmlns:a16="http://schemas.microsoft.com/office/drawing/2014/main" id="{6C49EB2F-045A-56B8-CB7C-AE5A51904A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65551" y="2580651"/>
            <a:ext cx="1206040" cy="825162"/>
            <a:chOff x="12842" y="8218"/>
            <a:chExt cx="5440" cy="3722"/>
          </a:xfrm>
          <a:solidFill>
            <a:schemeClr val="bg2"/>
          </a:solidFill>
        </p:grpSpPr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27239B58-349B-7345-1842-D0C319840F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3164D63B-08D1-AC7E-E1C2-DAB88DD428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C75FAE83-ADA3-CD85-D45A-1CC8646C2F2A}"/>
              </a:ext>
            </a:extLst>
          </p:cNvPr>
          <p:cNvSpPr txBox="1"/>
          <p:nvPr/>
        </p:nvSpPr>
        <p:spPr>
          <a:xfrm>
            <a:off x="1999542" y="3449726"/>
            <a:ext cx="2032000" cy="831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the Expert</a:t>
            </a:r>
            <a:b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</a:b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of Skincare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17D06DC9-8A91-1632-99DB-8D8ECCDDDA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62009" y="2580651"/>
            <a:ext cx="1206040" cy="825162"/>
            <a:chOff x="12842" y="8218"/>
            <a:chExt cx="5440" cy="3722"/>
          </a:xfrm>
          <a:solidFill>
            <a:schemeClr val="bg2"/>
          </a:solidFill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EA76B742-7888-A58C-A5D0-FD1A5FC52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431ECD1-E2EB-23E0-C598-08D40EE515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733A28EF-77AF-2900-8E87-38FCF65910BD}"/>
              </a:ext>
            </a:extLst>
          </p:cNvPr>
          <p:cNvSpPr txBox="1"/>
          <p:nvPr/>
        </p:nvSpPr>
        <p:spPr>
          <a:xfrm>
            <a:off x="6096000" y="3449726"/>
            <a:ext cx="2032000" cy="1200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the most trusted brand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3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0" grpId="0"/>
      <p:bldP spid="21" grpId="0"/>
      <p:bldP spid="32" grpId="0"/>
      <p:bldP spid="56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809173" y="1606184"/>
            <a:ext cx="610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TACTICAS 2024</a:t>
            </a:r>
          </a:p>
        </p:txBody>
      </p:sp>
      <p:sp>
        <p:nvSpPr>
          <p:cNvPr id="35" name="TextBox 4">
            <a:extLst>
              <a:ext uri="{FF2B5EF4-FFF2-40B4-BE49-F238E27FC236}">
                <a16:creationId xmlns:a16="http://schemas.microsoft.com/office/drawing/2014/main" id="{E693D443-94F1-AEBE-C803-535C0D74BA98}"/>
              </a:ext>
            </a:extLst>
          </p:cNvPr>
          <p:cNvSpPr txBox="1"/>
          <p:nvPr/>
        </p:nvSpPr>
        <p:spPr>
          <a:xfrm>
            <a:off x="82178" y="3681825"/>
            <a:ext cx="2046696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2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0" i="0" u="none" strike="noStrike" kern="1200" cap="none" spc="46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2023</a:t>
            </a: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A978C625-3777-231B-9CD7-276AD54AEA6D}"/>
              </a:ext>
            </a:extLst>
          </p:cNvPr>
          <p:cNvSpPr txBox="1"/>
          <p:nvPr/>
        </p:nvSpPr>
        <p:spPr>
          <a:xfrm>
            <a:off x="14933" y="5232437"/>
            <a:ext cx="2046696" cy="627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0" i="0" u="none" strike="noStrike" kern="1200" cap="none" spc="46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2024</a:t>
            </a:r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71458C88-03D1-8282-D513-72BC2847C908}"/>
              </a:ext>
            </a:extLst>
          </p:cNvPr>
          <p:cNvSpPr/>
          <p:nvPr/>
        </p:nvSpPr>
        <p:spPr>
          <a:xfrm>
            <a:off x="2367516" y="2273293"/>
            <a:ext cx="9302401" cy="899825"/>
          </a:xfrm>
          <a:custGeom>
            <a:avLst/>
            <a:gdLst/>
            <a:ahLst/>
            <a:cxnLst/>
            <a:rect l="l" t="t" r="r" b="b"/>
            <a:pathLst>
              <a:path w="3418896" h="355486">
                <a:moveTo>
                  <a:pt x="0" y="0"/>
                </a:moveTo>
                <a:lnTo>
                  <a:pt x="3418896" y="0"/>
                </a:lnTo>
                <a:lnTo>
                  <a:pt x="3418896" y="355486"/>
                </a:lnTo>
                <a:lnTo>
                  <a:pt x="0" y="355486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39A65A5B-3CE2-3272-E182-2205FD0EEABE}"/>
              </a:ext>
            </a:extLst>
          </p:cNvPr>
          <p:cNvSpPr txBox="1"/>
          <p:nvPr/>
        </p:nvSpPr>
        <p:spPr>
          <a:xfrm>
            <a:off x="3364470" y="2392928"/>
            <a:ext cx="1697404" cy="508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7" b="0" i="0" u="none" strike="noStrike" kern="1200" cap="none" spc="38" normalizeH="0" baseline="0" noProof="0">
                <a:ln>
                  <a:noFill/>
                </a:ln>
                <a:solidFill>
                  <a:srgbClr val="90141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AWARENESS</a:t>
            </a: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4047389A-0D5D-AEC3-F083-D452CDFB0FA1}"/>
              </a:ext>
            </a:extLst>
          </p:cNvPr>
          <p:cNvSpPr txBox="1"/>
          <p:nvPr/>
        </p:nvSpPr>
        <p:spPr>
          <a:xfrm>
            <a:off x="6605532" y="2392928"/>
            <a:ext cx="1697404" cy="508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7" b="0" i="0" u="none" strike="noStrike" kern="1200" cap="none" spc="38" normalizeH="0" baseline="0" noProof="0">
                <a:ln>
                  <a:noFill/>
                </a:ln>
                <a:solidFill>
                  <a:srgbClr val="90141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RECRUIT </a:t>
            </a:r>
          </a:p>
        </p:txBody>
      </p:sp>
      <p:sp>
        <p:nvSpPr>
          <p:cNvPr id="40" name="TextBox 11">
            <a:extLst>
              <a:ext uri="{FF2B5EF4-FFF2-40B4-BE49-F238E27FC236}">
                <a16:creationId xmlns:a16="http://schemas.microsoft.com/office/drawing/2014/main" id="{0F804D78-904E-B22B-1348-45BD39AB9BF9}"/>
              </a:ext>
            </a:extLst>
          </p:cNvPr>
          <p:cNvSpPr txBox="1"/>
          <p:nvPr/>
        </p:nvSpPr>
        <p:spPr>
          <a:xfrm>
            <a:off x="9433925" y="2392928"/>
            <a:ext cx="1884493" cy="508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7" b="0" i="0" u="none" strike="noStrike" kern="1200" cap="none" spc="38" normalizeH="0" baseline="0" noProof="0">
                <a:ln>
                  <a:noFill/>
                </a:ln>
                <a:solidFill>
                  <a:srgbClr val="90141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ENGAGE</a:t>
            </a: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1E22AAB8-ACB5-581F-D085-24A594A04101}"/>
              </a:ext>
            </a:extLst>
          </p:cNvPr>
          <p:cNvSpPr txBox="1"/>
          <p:nvPr/>
        </p:nvSpPr>
        <p:spPr>
          <a:xfrm>
            <a:off x="2367516" y="3462658"/>
            <a:ext cx="3135193" cy="2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marR="0" lvl="1" indent="-179926" algn="l" defTabSz="60963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MEDIA &amp; SOCIAL MEDIA</a:t>
            </a:r>
          </a:p>
        </p:txBody>
      </p:sp>
      <p:sp>
        <p:nvSpPr>
          <p:cNvPr id="42" name="TextBox 13">
            <a:extLst>
              <a:ext uri="{FF2B5EF4-FFF2-40B4-BE49-F238E27FC236}">
                <a16:creationId xmlns:a16="http://schemas.microsoft.com/office/drawing/2014/main" id="{EFF319FE-DD09-BD3D-6C8E-F33BB16B0043}"/>
              </a:ext>
            </a:extLst>
          </p:cNvPr>
          <p:cNvSpPr txBox="1"/>
          <p:nvPr/>
        </p:nvSpPr>
        <p:spPr>
          <a:xfrm>
            <a:off x="2367516" y="3717611"/>
            <a:ext cx="3366032" cy="357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9851" marR="0" lvl="1" indent="-179926" algn="just" defTabSz="609630" rtl="0" eaLnBrk="1" fontAlgn="auto" latinLnBrk="0" hangingPunct="1">
              <a:lnSpc>
                <a:spcPts val="3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PR &amp; ARTIST RELATIONS</a:t>
            </a:r>
          </a:p>
        </p:txBody>
      </p:sp>
      <p:sp>
        <p:nvSpPr>
          <p:cNvPr id="43" name="TextBox 14">
            <a:extLst>
              <a:ext uri="{FF2B5EF4-FFF2-40B4-BE49-F238E27FC236}">
                <a16:creationId xmlns:a16="http://schemas.microsoft.com/office/drawing/2014/main" id="{9B15CC24-1576-4C13-ED0D-FFC8B30B764C}"/>
              </a:ext>
            </a:extLst>
          </p:cNvPr>
          <p:cNvSpPr txBox="1"/>
          <p:nvPr/>
        </p:nvSpPr>
        <p:spPr>
          <a:xfrm>
            <a:off x="2390545" y="4158139"/>
            <a:ext cx="2988968" cy="357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9851" marR="0" lvl="1" indent="-179926" algn="just" defTabSz="609630" rtl="0" eaLnBrk="1" fontAlgn="auto" latinLnBrk="0" hangingPunct="1">
              <a:lnSpc>
                <a:spcPts val="3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PATROCÍNIOS*</a:t>
            </a:r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AE366D03-9AF7-D2ED-12B3-CC792C34DE8F}"/>
              </a:ext>
            </a:extLst>
          </p:cNvPr>
          <p:cNvSpPr txBox="1"/>
          <p:nvPr/>
        </p:nvSpPr>
        <p:spPr>
          <a:xfrm>
            <a:off x="2413662" y="5796819"/>
            <a:ext cx="3135193" cy="2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marR="0" lvl="1" indent="-179926" algn="l" defTabSz="60963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LOCAL TIKTOK</a:t>
            </a:r>
          </a:p>
        </p:txBody>
      </p:sp>
      <p:sp>
        <p:nvSpPr>
          <p:cNvPr id="46" name="TextBox 18">
            <a:extLst>
              <a:ext uri="{FF2B5EF4-FFF2-40B4-BE49-F238E27FC236}">
                <a16:creationId xmlns:a16="http://schemas.microsoft.com/office/drawing/2014/main" id="{5D62F551-2F42-DDEC-9FF0-DAC6FD387C75}"/>
              </a:ext>
            </a:extLst>
          </p:cNvPr>
          <p:cNvSpPr txBox="1"/>
          <p:nvPr/>
        </p:nvSpPr>
        <p:spPr>
          <a:xfrm>
            <a:off x="2367516" y="4613709"/>
            <a:ext cx="2965939" cy="2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marR="0" lvl="1" indent="-179926" algn="l" defTabSz="609630" rtl="0" eaLnBrk="1" fontAlgn="auto" latinLnBrk="0" hangingPunct="1">
              <a:lnSpc>
                <a:spcPts val="23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INFLUENCERS</a:t>
            </a:r>
          </a:p>
        </p:txBody>
      </p:sp>
      <p:sp>
        <p:nvSpPr>
          <p:cNvPr id="47" name="TextBox 19">
            <a:extLst>
              <a:ext uri="{FF2B5EF4-FFF2-40B4-BE49-F238E27FC236}">
                <a16:creationId xmlns:a16="http://schemas.microsoft.com/office/drawing/2014/main" id="{86347B39-835C-F777-677E-01A9900C7C44}"/>
              </a:ext>
            </a:extLst>
          </p:cNvPr>
          <p:cNvSpPr txBox="1"/>
          <p:nvPr/>
        </p:nvSpPr>
        <p:spPr>
          <a:xfrm>
            <a:off x="6025116" y="3462658"/>
            <a:ext cx="3135193" cy="2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marR="0" lvl="1" indent="-179926" algn="l" defTabSz="60963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TRADE MARKETING</a:t>
            </a:r>
          </a:p>
        </p:txBody>
      </p:sp>
      <p:sp>
        <p:nvSpPr>
          <p:cNvPr id="48" name="TextBox 20">
            <a:extLst>
              <a:ext uri="{FF2B5EF4-FFF2-40B4-BE49-F238E27FC236}">
                <a16:creationId xmlns:a16="http://schemas.microsoft.com/office/drawing/2014/main" id="{B397B0DC-FED3-5197-F412-6F784151D25C}"/>
              </a:ext>
            </a:extLst>
          </p:cNvPr>
          <p:cNvSpPr txBox="1"/>
          <p:nvPr/>
        </p:nvSpPr>
        <p:spPr>
          <a:xfrm>
            <a:off x="6025116" y="3717611"/>
            <a:ext cx="2843625" cy="36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marR="0" lvl="1" indent="-179926" algn="just" defTabSz="609630" rtl="0" eaLnBrk="1" fontAlgn="auto" latinLnBrk="0" hangingPunct="1">
              <a:lnSpc>
                <a:spcPts val="3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RED ARMY</a:t>
            </a:r>
          </a:p>
        </p:txBody>
      </p:sp>
      <p:sp>
        <p:nvSpPr>
          <p:cNvPr id="49" name="TextBox 21">
            <a:extLst>
              <a:ext uri="{FF2B5EF4-FFF2-40B4-BE49-F238E27FC236}">
                <a16:creationId xmlns:a16="http://schemas.microsoft.com/office/drawing/2014/main" id="{31BEEEDF-1BA8-0BBC-DC16-8AFB36EE26CE}"/>
              </a:ext>
            </a:extLst>
          </p:cNvPr>
          <p:cNvSpPr txBox="1"/>
          <p:nvPr/>
        </p:nvSpPr>
        <p:spPr>
          <a:xfrm>
            <a:off x="6025116" y="4059215"/>
            <a:ext cx="3408809" cy="767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9851" marR="0" lvl="1" indent="-179926" algn="just" defTabSz="609630" rtl="0" eaLnBrk="1" fontAlgn="auto" latinLnBrk="0" hangingPunct="1">
              <a:lnSpc>
                <a:spcPts val="3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SAMPLING</a:t>
            </a:r>
          </a:p>
          <a:p>
            <a:pPr marL="359851" marR="0" lvl="1" indent="-179926" algn="just" defTabSz="609630" rtl="0" eaLnBrk="1" fontAlgn="auto" latinLnBrk="0" hangingPunct="1">
              <a:lnSpc>
                <a:spcPts val="3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2 LEADS</a:t>
            </a: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0005107D-46C4-A503-D6B6-45D780B2DA47}"/>
              </a:ext>
            </a:extLst>
          </p:cNvPr>
          <p:cNvSpPr txBox="1"/>
          <p:nvPr/>
        </p:nvSpPr>
        <p:spPr>
          <a:xfrm>
            <a:off x="5976654" y="5392753"/>
            <a:ext cx="2843625" cy="357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marR="0" lvl="1" indent="-179926" algn="just" defTabSz="609630" rtl="0" eaLnBrk="1" fontAlgn="auto" latinLnBrk="0" hangingPunct="1">
              <a:lnSpc>
                <a:spcPts val="3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PARCERIAS</a:t>
            </a:r>
          </a:p>
        </p:txBody>
      </p:sp>
      <p:sp>
        <p:nvSpPr>
          <p:cNvPr id="52" name="TextBox 28">
            <a:extLst>
              <a:ext uri="{FF2B5EF4-FFF2-40B4-BE49-F238E27FC236}">
                <a16:creationId xmlns:a16="http://schemas.microsoft.com/office/drawing/2014/main" id="{5759EB84-C3AF-3F1F-983E-B2E6042DBB70}"/>
              </a:ext>
            </a:extLst>
          </p:cNvPr>
          <p:cNvSpPr txBox="1"/>
          <p:nvPr/>
        </p:nvSpPr>
        <p:spPr>
          <a:xfrm>
            <a:off x="9517130" y="4056755"/>
            <a:ext cx="2738521" cy="76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marR="0" lvl="1" indent="-179926" algn="just" defTabSz="609630" rtl="0" eaLnBrk="1" fontAlgn="auto" latinLnBrk="0" hangingPunct="1">
              <a:lnSpc>
                <a:spcPts val="3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GWPs</a:t>
            </a:r>
          </a:p>
          <a:p>
            <a:pPr marL="359851" marR="0" lvl="1" indent="-179926" algn="just" defTabSz="609630" rtl="0" eaLnBrk="1" fontAlgn="auto" latinLnBrk="0" hangingPunct="1">
              <a:lnSpc>
                <a:spcPts val="3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CRM</a:t>
            </a:r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78D47125-B937-9778-78C5-833BCDF2D300}"/>
              </a:ext>
            </a:extLst>
          </p:cNvPr>
          <p:cNvSpPr txBox="1"/>
          <p:nvPr/>
        </p:nvSpPr>
        <p:spPr>
          <a:xfrm>
            <a:off x="14933" y="6470714"/>
            <a:ext cx="11669917" cy="347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9925" marR="0" lvl="1" indent="0" algn="just" defTabSz="609630" rtl="0" eaLnBrk="1" fontAlgn="auto" latinLnBrk="0" hangingPunct="1">
              <a:lnSpc>
                <a:spcPts val="3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* MODA LISBOA, RTP E WORLD ACADEMY</a:t>
            </a:r>
            <a:endParaRPr kumimoji="0" lang="en-US" sz="1666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T Norms"/>
              <a:ea typeface="+mn-ea"/>
              <a:cs typeface="+mn-cs"/>
            </a:endParaRPr>
          </a:p>
        </p:txBody>
      </p:sp>
      <p:sp>
        <p:nvSpPr>
          <p:cNvPr id="55" name="TextBox 26">
            <a:extLst>
              <a:ext uri="{FF2B5EF4-FFF2-40B4-BE49-F238E27FC236}">
                <a16:creationId xmlns:a16="http://schemas.microsoft.com/office/drawing/2014/main" id="{1FA24B53-4720-6C5A-FD15-C3AE6D5E3B82}"/>
              </a:ext>
            </a:extLst>
          </p:cNvPr>
          <p:cNvSpPr txBox="1"/>
          <p:nvPr/>
        </p:nvSpPr>
        <p:spPr>
          <a:xfrm>
            <a:off x="9517130" y="3430273"/>
            <a:ext cx="3135193" cy="2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marR="0" lvl="1" indent="-179926" algn="l" defTabSz="60963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SERVIÇO</a:t>
            </a:r>
          </a:p>
        </p:txBody>
      </p:sp>
      <p:sp>
        <p:nvSpPr>
          <p:cNvPr id="56" name="TextBox 27">
            <a:extLst>
              <a:ext uri="{FF2B5EF4-FFF2-40B4-BE49-F238E27FC236}">
                <a16:creationId xmlns:a16="http://schemas.microsoft.com/office/drawing/2014/main" id="{6A9F7B09-4D5F-3DFE-79B7-05829DDB10E7}"/>
              </a:ext>
            </a:extLst>
          </p:cNvPr>
          <p:cNvSpPr txBox="1"/>
          <p:nvPr/>
        </p:nvSpPr>
        <p:spPr>
          <a:xfrm>
            <a:off x="9517130" y="3685226"/>
            <a:ext cx="2843625" cy="36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marR="0" lvl="1" indent="-179926" algn="just" defTabSz="609630" rtl="0" eaLnBrk="1" fontAlgn="auto" latinLnBrk="0" hangingPunct="1">
              <a:lnSpc>
                <a:spcPts val="3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EXPERTS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B85121C0-1219-16B5-4EB2-F21475BA6F8B}"/>
              </a:ext>
            </a:extLst>
          </p:cNvPr>
          <p:cNvSpPr txBox="1"/>
          <p:nvPr/>
        </p:nvSpPr>
        <p:spPr>
          <a:xfrm>
            <a:off x="2413662" y="5423490"/>
            <a:ext cx="3135193" cy="2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1" marR="0" lvl="1" indent="-179926" algn="l" defTabSz="60963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35 ARTIST RELATIONS</a:t>
            </a:r>
          </a:p>
        </p:txBody>
      </p:sp>
    </p:spTree>
    <p:extLst>
      <p:ext uri="{BB962C8B-B14F-4D97-AF65-F5344CB8AC3E}">
        <p14:creationId xmlns:p14="http://schemas.microsoft.com/office/powerpoint/2010/main" val="6421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1" grpId="0"/>
      <p:bldP spid="52" grpId="0"/>
      <p:bldP spid="54" grpId="0"/>
      <p:bldP spid="55" grpId="0"/>
      <p:bldP spid="5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9">
            <a:extLst>
              <a:ext uri="{FF2B5EF4-FFF2-40B4-BE49-F238E27FC236}">
                <a16:creationId xmlns:a16="http://schemas.microsoft.com/office/drawing/2014/main" id="{66D4C0A6-ADCA-B9AD-BE94-AF42BFB326F8}"/>
              </a:ext>
            </a:extLst>
          </p:cNvPr>
          <p:cNvSpPr txBox="1"/>
          <p:nvPr/>
        </p:nvSpPr>
        <p:spPr>
          <a:xfrm>
            <a:off x="495262" y="4318956"/>
            <a:ext cx="2901082" cy="948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POS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MERCHANDISING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Light" pitchFamily="50" charset="0"/>
              <a:ea typeface="+mn-ea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286AB93F-BF3B-04E4-28FB-25BDBD4E9B2E}"/>
              </a:ext>
            </a:extLst>
          </p:cNvPr>
          <p:cNvSpPr txBox="1"/>
          <p:nvPr/>
        </p:nvSpPr>
        <p:spPr>
          <a:xfrm>
            <a:off x="5557002" y="2511609"/>
            <a:ext cx="3991361" cy="1114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Clarins…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arins-Regular"/>
              <a:ea typeface="+mn-ea"/>
              <a:cs typeface="+mn-cs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2367AC80-AEA3-0C3C-41B3-921BBE0319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97212" y="2244334"/>
            <a:ext cx="2618940" cy="1798468"/>
            <a:chOff x="12842" y="8218"/>
            <a:chExt cx="5420" cy="3722"/>
          </a:xfrm>
          <a:solidFill>
            <a:srgbClr val="BE0F34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D1C942E-3EC8-3A0A-15AA-D3864E051B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657265D-5760-6387-3154-3A23F39BD0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pic>
        <p:nvPicPr>
          <p:cNvPr id="18" name="Espace réservé pour une image  8">
            <a:extLst>
              <a:ext uri="{FF2B5EF4-FFF2-40B4-BE49-F238E27FC236}">
                <a16:creationId xmlns:a16="http://schemas.microsoft.com/office/drawing/2014/main" id="{A36413F6-AA89-61A3-B822-E5E64DAE2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52763" y="238125"/>
            <a:ext cx="1265261" cy="1871573"/>
          </a:xfrm>
          <a:prstGeom prst="rect">
            <a:avLst/>
          </a:prstGeom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id="{2AE7FAA6-D042-D34D-4784-4F3025D0700F}"/>
              </a:ext>
            </a:extLst>
          </p:cNvPr>
          <p:cNvSpPr txBox="1"/>
          <p:nvPr/>
        </p:nvSpPr>
        <p:spPr>
          <a:xfrm>
            <a:off x="5557002" y="3463789"/>
            <a:ext cx="5828393" cy="1808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…MKT Plan</a:t>
            </a:r>
          </a:p>
          <a:p>
            <a:pPr marL="0" marR="0" lvl="0" indent="0" algn="l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		2024</a:t>
            </a:r>
          </a:p>
        </p:txBody>
      </p:sp>
    </p:spTree>
    <p:extLst>
      <p:ext uri="{BB962C8B-B14F-4D97-AF65-F5344CB8AC3E}">
        <p14:creationId xmlns:p14="http://schemas.microsoft.com/office/powerpoint/2010/main" val="21802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9B27E18-72FE-4C56-BB07-0DF70A5E4A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C30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144" name="Rectangle 93">
            <a:extLst>
              <a:ext uri="{FF2B5EF4-FFF2-40B4-BE49-F238E27FC236}">
                <a16:creationId xmlns:a16="http://schemas.microsoft.com/office/drawing/2014/main" id="{9E075B08-54E6-43D0-A550-897229A1B888}"/>
              </a:ext>
            </a:extLst>
          </p:cNvPr>
          <p:cNvSpPr/>
          <p:nvPr/>
        </p:nvSpPr>
        <p:spPr>
          <a:xfrm>
            <a:off x="515227" y="712009"/>
            <a:ext cx="1200944" cy="59564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txBody>
          <a:bodyPr vert="horz" lIns="160847" tIns="68935" rIns="58364" bIns="29183" rtlCol="0" anchor="ctr">
            <a:noAutofit/>
          </a:bodyPr>
          <a:lstStyle/>
          <a:p>
            <a:pPr marL="118310" marR="0" lvl="0" indent="-118310" algn="ctr" defTabSz="429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5" name="Rectangle 31">
            <a:extLst>
              <a:ext uri="{FF2B5EF4-FFF2-40B4-BE49-F238E27FC236}">
                <a16:creationId xmlns:a16="http://schemas.microsoft.com/office/drawing/2014/main" id="{1D65EB71-C81E-489F-871E-721B4EE8836B}"/>
              </a:ext>
            </a:extLst>
          </p:cNvPr>
          <p:cNvSpPr/>
          <p:nvPr/>
        </p:nvSpPr>
        <p:spPr>
          <a:xfrm>
            <a:off x="5201384" y="711905"/>
            <a:ext cx="1180267" cy="595692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txBody>
          <a:bodyPr vert="horz" lIns="160847" tIns="68935" rIns="58364" bIns="29183" rtlCol="0" anchor="ctr">
            <a:noAutofit/>
          </a:bodyPr>
          <a:lstStyle/>
          <a:p>
            <a:pPr marL="0" marR="0" lvl="0" indent="0" algn="ctr" defTabSz="8075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Arial"/>
            </a:endParaRPr>
          </a:p>
        </p:txBody>
      </p:sp>
      <p:sp>
        <p:nvSpPr>
          <p:cNvPr id="157" name="Rectangle 33">
            <a:extLst>
              <a:ext uri="{FF2B5EF4-FFF2-40B4-BE49-F238E27FC236}">
                <a16:creationId xmlns:a16="http://schemas.microsoft.com/office/drawing/2014/main" id="{80B3FBBE-B0A1-46E0-B68B-E3AB513F28BA}"/>
              </a:ext>
            </a:extLst>
          </p:cNvPr>
          <p:cNvSpPr/>
          <p:nvPr/>
        </p:nvSpPr>
        <p:spPr>
          <a:xfrm>
            <a:off x="4059728" y="715221"/>
            <a:ext cx="1105608" cy="595751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txBody>
          <a:bodyPr vert="horz" lIns="160847" tIns="68935" rIns="58364" bIns="29183" rtlCol="0" anchor="ctr">
            <a:noAutofit/>
          </a:bodyPr>
          <a:lstStyle/>
          <a:p>
            <a:pPr marL="0" marR="0" lvl="0" indent="0" algn="ctr" defTabSz="8075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Arial"/>
            </a:endParaRPr>
          </a:p>
        </p:txBody>
      </p:sp>
      <p:sp>
        <p:nvSpPr>
          <p:cNvPr id="164" name="Rectangle 34">
            <a:extLst>
              <a:ext uri="{FF2B5EF4-FFF2-40B4-BE49-F238E27FC236}">
                <a16:creationId xmlns:a16="http://schemas.microsoft.com/office/drawing/2014/main" id="{76CE06FA-9477-4D8D-82B4-EB16B3985989}"/>
              </a:ext>
            </a:extLst>
          </p:cNvPr>
          <p:cNvSpPr/>
          <p:nvPr/>
        </p:nvSpPr>
        <p:spPr>
          <a:xfrm>
            <a:off x="8063692" y="732106"/>
            <a:ext cx="2008302" cy="595324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txBody>
          <a:bodyPr vert="horz" lIns="160847" tIns="68935" rIns="58364" bIns="29183" rtlCol="0" anchor="ctr">
            <a:noAutofit/>
          </a:bodyPr>
          <a:lstStyle/>
          <a:p>
            <a:pPr marL="0" marR="0" lvl="0" indent="0" algn="ctr" defTabSz="8075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Arial"/>
            </a:endParaRPr>
          </a:p>
        </p:txBody>
      </p:sp>
      <p:sp>
        <p:nvSpPr>
          <p:cNvPr id="165" name="Rectangle 35">
            <a:extLst>
              <a:ext uri="{FF2B5EF4-FFF2-40B4-BE49-F238E27FC236}">
                <a16:creationId xmlns:a16="http://schemas.microsoft.com/office/drawing/2014/main" id="{92A4F75F-F049-4D02-8A3D-2586C3986CE4}"/>
              </a:ext>
            </a:extLst>
          </p:cNvPr>
          <p:cNvSpPr/>
          <p:nvPr/>
        </p:nvSpPr>
        <p:spPr>
          <a:xfrm>
            <a:off x="1740190" y="715221"/>
            <a:ext cx="1138693" cy="59575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txBody>
          <a:bodyPr vert="horz" lIns="160847" tIns="68935" rIns="58364" bIns="29183" rtlCol="0" anchor="ctr">
            <a:noAutofit/>
          </a:bodyPr>
          <a:lstStyle/>
          <a:p>
            <a:pPr marL="0" marR="0" lvl="0" indent="0" algn="ctr" defTabSz="8075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Arial"/>
            </a:endParaRPr>
          </a:p>
        </p:txBody>
      </p:sp>
      <p:sp>
        <p:nvSpPr>
          <p:cNvPr id="167" name="Rectangle 38">
            <a:extLst>
              <a:ext uri="{FF2B5EF4-FFF2-40B4-BE49-F238E27FC236}">
                <a16:creationId xmlns:a16="http://schemas.microsoft.com/office/drawing/2014/main" id="{D5BE6D37-A3F9-451A-B574-EB644CF2C790}"/>
              </a:ext>
            </a:extLst>
          </p:cNvPr>
          <p:cNvSpPr/>
          <p:nvPr/>
        </p:nvSpPr>
        <p:spPr>
          <a:xfrm>
            <a:off x="10071444" y="721869"/>
            <a:ext cx="1347535" cy="595017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txBody>
          <a:bodyPr vert="horz" lIns="160847" tIns="68935" rIns="58364" bIns="29183" rtlCol="0" anchor="ctr">
            <a:noAutofit/>
          </a:bodyPr>
          <a:lstStyle/>
          <a:p>
            <a:pPr marL="0" marR="0" lvl="0" indent="0" algn="ctr" defTabSz="8075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Arial"/>
            </a:endParaRPr>
          </a:p>
        </p:txBody>
      </p:sp>
      <p:sp>
        <p:nvSpPr>
          <p:cNvPr id="168" name="ZoneTexte 65">
            <a:extLst>
              <a:ext uri="{FF2B5EF4-FFF2-40B4-BE49-F238E27FC236}">
                <a16:creationId xmlns:a16="http://schemas.microsoft.com/office/drawing/2014/main" id="{9F8FD39D-8117-4017-8A1C-4D802CA5046E}"/>
              </a:ext>
            </a:extLst>
          </p:cNvPr>
          <p:cNvSpPr txBox="1"/>
          <p:nvPr/>
        </p:nvSpPr>
        <p:spPr>
          <a:xfrm>
            <a:off x="4099383" y="728919"/>
            <a:ext cx="9664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ABRIL</a:t>
            </a:r>
          </a:p>
        </p:txBody>
      </p:sp>
      <p:sp>
        <p:nvSpPr>
          <p:cNvPr id="169" name="ZoneTexte 66">
            <a:extLst>
              <a:ext uri="{FF2B5EF4-FFF2-40B4-BE49-F238E27FC236}">
                <a16:creationId xmlns:a16="http://schemas.microsoft.com/office/drawing/2014/main" id="{E08C4933-CF1B-4204-A704-00D58329887B}"/>
              </a:ext>
            </a:extLst>
          </p:cNvPr>
          <p:cNvSpPr txBox="1"/>
          <p:nvPr/>
        </p:nvSpPr>
        <p:spPr>
          <a:xfrm>
            <a:off x="1854730" y="739202"/>
            <a:ext cx="9649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FEVEREIRO</a:t>
            </a:r>
          </a:p>
        </p:txBody>
      </p:sp>
      <p:sp>
        <p:nvSpPr>
          <p:cNvPr id="170" name="ZoneTexte 67">
            <a:extLst>
              <a:ext uri="{FF2B5EF4-FFF2-40B4-BE49-F238E27FC236}">
                <a16:creationId xmlns:a16="http://schemas.microsoft.com/office/drawing/2014/main" id="{40ECD49B-2D94-4A27-964A-98BF54878C2A}"/>
              </a:ext>
            </a:extLst>
          </p:cNvPr>
          <p:cNvSpPr txBox="1"/>
          <p:nvPr/>
        </p:nvSpPr>
        <p:spPr>
          <a:xfrm>
            <a:off x="3054121" y="756394"/>
            <a:ext cx="84447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MARÇO</a:t>
            </a:r>
          </a:p>
        </p:txBody>
      </p:sp>
      <p:sp>
        <p:nvSpPr>
          <p:cNvPr id="171" name="ZoneTexte 68">
            <a:extLst>
              <a:ext uri="{FF2B5EF4-FFF2-40B4-BE49-F238E27FC236}">
                <a16:creationId xmlns:a16="http://schemas.microsoft.com/office/drawing/2014/main" id="{A2B8C99C-04B9-4BC3-9CDA-A86CB393371D}"/>
              </a:ext>
            </a:extLst>
          </p:cNvPr>
          <p:cNvSpPr txBox="1"/>
          <p:nvPr/>
        </p:nvSpPr>
        <p:spPr>
          <a:xfrm>
            <a:off x="5320156" y="747452"/>
            <a:ext cx="8920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MAI0</a:t>
            </a:r>
          </a:p>
        </p:txBody>
      </p:sp>
      <p:sp>
        <p:nvSpPr>
          <p:cNvPr id="172" name="ZoneTexte 69">
            <a:extLst>
              <a:ext uri="{FF2B5EF4-FFF2-40B4-BE49-F238E27FC236}">
                <a16:creationId xmlns:a16="http://schemas.microsoft.com/office/drawing/2014/main" id="{C90AF067-B984-478B-8410-A040C271A744}"/>
              </a:ext>
            </a:extLst>
          </p:cNvPr>
          <p:cNvSpPr txBox="1"/>
          <p:nvPr/>
        </p:nvSpPr>
        <p:spPr>
          <a:xfrm>
            <a:off x="8494207" y="737526"/>
            <a:ext cx="9725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SETEMBRO</a:t>
            </a:r>
          </a:p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Arial"/>
            </a:endParaRPr>
          </a:p>
        </p:txBody>
      </p:sp>
      <p:sp>
        <p:nvSpPr>
          <p:cNvPr id="175" name="ZoneTexte 70">
            <a:extLst>
              <a:ext uri="{FF2B5EF4-FFF2-40B4-BE49-F238E27FC236}">
                <a16:creationId xmlns:a16="http://schemas.microsoft.com/office/drawing/2014/main" id="{2C43155A-2027-446F-9DF6-99F3870E9D07}"/>
              </a:ext>
            </a:extLst>
          </p:cNvPr>
          <p:cNvSpPr txBox="1"/>
          <p:nvPr/>
        </p:nvSpPr>
        <p:spPr>
          <a:xfrm>
            <a:off x="10300418" y="740517"/>
            <a:ext cx="9317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OUTUBRO</a:t>
            </a:r>
          </a:p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Arial"/>
            </a:endParaRPr>
          </a:p>
        </p:txBody>
      </p:sp>
      <p:sp>
        <p:nvSpPr>
          <p:cNvPr id="177" name="ZoneTexte 72">
            <a:extLst>
              <a:ext uri="{FF2B5EF4-FFF2-40B4-BE49-F238E27FC236}">
                <a16:creationId xmlns:a16="http://schemas.microsoft.com/office/drawing/2014/main" id="{33D679C6-D111-4DFD-823A-7C7281D03A5A}"/>
              </a:ext>
            </a:extLst>
          </p:cNvPr>
          <p:cNvSpPr txBox="1"/>
          <p:nvPr/>
        </p:nvSpPr>
        <p:spPr>
          <a:xfrm>
            <a:off x="470469" y="737076"/>
            <a:ext cx="1311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JANEIRO</a:t>
            </a:r>
          </a:p>
        </p:txBody>
      </p:sp>
      <p:sp>
        <p:nvSpPr>
          <p:cNvPr id="192" name="ZoneTexte 119">
            <a:extLst>
              <a:ext uri="{FF2B5EF4-FFF2-40B4-BE49-F238E27FC236}">
                <a16:creationId xmlns:a16="http://schemas.microsoft.com/office/drawing/2014/main" id="{16BB1B07-3D58-44A1-9743-F4657D02F05C}"/>
              </a:ext>
            </a:extLst>
          </p:cNvPr>
          <p:cNvSpPr txBox="1"/>
          <p:nvPr/>
        </p:nvSpPr>
        <p:spPr>
          <a:xfrm>
            <a:off x="5387091" y="405514"/>
            <a:ext cx="200154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>
            <a:defPPr>
              <a:defRPr lang="fr-FR"/>
            </a:defPPr>
            <a:lvl1pPr algn="ctr">
              <a:defRPr sz="3200">
                <a:solidFill>
                  <a:prstClr val="white"/>
                </a:solidFill>
                <a:latin typeface="Gotham Light" pitchFamily="50" charset="0"/>
              </a:defRPr>
            </a:lvl1pPr>
          </a:lstStyle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C30E2E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2024</a:t>
            </a:r>
          </a:p>
        </p:txBody>
      </p:sp>
      <p:cxnSp>
        <p:nvCxnSpPr>
          <p:cNvPr id="193" name="Connecteur droit 91">
            <a:extLst>
              <a:ext uri="{FF2B5EF4-FFF2-40B4-BE49-F238E27FC236}">
                <a16:creationId xmlns:a16="http://schemas.microsoft.com/office/drawing/2014/main" id="{FA3FC94D-7687-486A-A9E1-02250772D70C}"/>
              </a:ext>
            </a:extLst>
          </p:cNvPr>
          <p:cNvCxnSpPr>
            <a:cxnSpLocks/>
          </p:cNvCxnSpPr>
          <p:nvPr/>
        </p:nvCxnSpPr>
        <p:spPr>
          <a:xfrm>
            <a:off x="996845" y="4911114"/>
            <a:ext cx="9560788" cy="0"/>
          </a:xfrm>
          <a:prstGeom prst="line">
            <a:avLst/>
          </a:prstGeom>
          <a:solidFill>
            <a:schemeClr val="bg1"/>
          </a:solidFill>
          <a:effectLst/>
        </p:spPr>
      </p:cxnSp>
      <p:sp>
        <p:nvSpPr>
          <p:cNvPr id="195" name="Rectangle 104">
            <a:extLst>
              <a:ext uri="{FF2B5EF4-FFF2-40B4-BE49-F238E27FC236}">
                <a16:creationId xmlns:a16="http://schemas.microsoft.com/office/drawing/2014/main" id="{2DAABBA7-B21E-45FD-8B9A-65F29778955C}"/>
              </a:ext>
            </a:extLst>
          </p:cNvPr>
          <p:cNvSpPr/>
          <p:nvPr/>
        </p:nvSpPr>
        <p:spPr>
          <a:xfrm>
            <a:off x="2912800" y="715214"/>
            <a:ext cx="1118494" cy="595751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txBody>
          <a:bodyPr vert="horz" lIns="160847" tIns="68935" rIns="58364" bIns="29183" rtlCol="0" anchor="ctr">
            <a:noAutofit/>
          </a:bodyPr>
          <a:lstStyle/>
          <a:p>
            <a:pPr marL="0" marR="0" lvl="0" indent="0" algn="ctr" defTabSz="8075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Arial"/>
            </a:endParaRPr>
          </a:p>
        </p:txBody>
      </p:sp>
      <p:sp>
        <p:nvSpPr>
          <p:cNvPr id="197" name="Rectangle 112">
            <a:extLst>
              <a:ext uri="{FF2B5EF4-FFF2-40B4-BE49-F238E27FC236}">
                <a16:creationId xmlns:a16="http://schemas.microsoft.com/office/drawing/2014/main" id="{08C6926E-953D-440D-84D1-C833788B2277}"/>
              </a:ext>
            </a:extLst>
          </p:cNvPr>
          <p:cNvSpPr/>
          <p:nvPr/>
        </p:nvSpPr>
        <p:spPr>
          <a:xfrm>
            <a:off x="11430822" y="708826"/>
            <a:ext cx="648423" cy="595324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txBody>
          <a:bodyPr vert="horz" lIns="160847" tIns="68935" rIns="58364" bIns="29183" rtlCol="0" anchor="ctr">
            <a:noAutofit/>
          </a:bodyPr>
          <a:lstStyle/>
          <a:p>
            <a:pPr marL="0" marR="0" lvl="0" indent="0" algn="ctr" defTabSz="8075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Arial"/>
            </a:endParaRPr>
          </a:p>
        </p:txBody>
      </p:sp>
      <p:sp>
        <p:nvSpPr>
          <p:cNvPr id="205" name="Rectangle 132">
            <a:extLst>
              <a:ext uri="{FF2B5EF4-FFF2-40B4-BE49-F238E27FC236}">
                <a16:creationId xmlns:a16="http://schemas.microsoft.com/office/drawing/2014/main" id="{214CE215-83E2-43A2-A709-25ED1084B47D}"/>
              </a:ext>
            </a:extLst>
          </p:cNvPr>
          <p:cNvSpPr/>
          <p:nvPr/>
        </p:nvSpPr>
        <p:spPr>
          <a:xfrm>
            <a:off x="6398023" y="714837"/>
            <a:ext cx="1594346" cy="595751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txBody>
          <a:bodyPr vert="horz" lIns="160847" tIns="68935" rIns="58364" bIns="29183" rtlCol="0" anchor="ctr">
            <a:noAutofit/>
          </a:bodyPr>
          <a:lstStyle/>
          <a:p>
            <a:pPr marL="0" marR="0" lvl="0" indent="0" algn="ctr" defTabSz="8075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Arial"/>
            </a:endParaRPr>
          </a:p>
        </p:txBody>
      </p:sp>
      <p:sp>
        <p:nvSpPr>
          <p:cNvPr id="206" name="ZoneTexte 68">
            <a:extLst>
              <a:ext uri="{FF2B5EF4-FFF2-40B4-BE49-F238E27FC236}">
                <a16:creationId xmlns:a16="http://schemas.microsoft.com/office/drawing/2014/main" id="{68C68AC7-76A1-45C1-B979-28FB8FB06881}"/>
              </a:ext>
            </a:extLst>
          </p:cNvPr>
          <p:cNvSpPr txBox="1"/>
          <p:nvPr/>
        </p:nvSpPr>
        <p:spPr>
          <a:xfrm>
            <a:off x="6764727" y="758951"/>
            <a:ext cx="8675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JUN/AGO</a:t>
            </a:r>
          </a:p>
        </p:txBody>
      </p:sp>
      <p:cxnSp>
        <p:nvCxnSpPr>
          <p:cNvPr id="207" name="Connecteur droit 64">
            <a:extLst>
              <a:ext uri="{FF2B5EF4-FFF2-40B4-BE49-F238E27FC236}">
                <a16:creationId xmlns:a16="http://schemas.microsoft.com/office/drawing/2014/main" id="{0E41FFD7-5320-4CE3-B76B-A2CF1D20DDEA}"/>
              </a:ext>
            </a:extLst>
          </p:cNvPr>
          <p:cNvCxnSpPr>
            <a:cxnSpLocks/>
          </p:cNvCxnSpPr>
          <p:nvPr/>
        </p:nvCxnSpPr>
        <p:spPr>
          <a:xfrm flipV="1">
            <a:off x="515227" y="3683317"/>
            <a:ext cx="11589610" cy="447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Connecteur droit 75">
            <a:extLst>
              <a:ext uri="{FF2B5EF4-FFF2-40B4-BE49-F238E27FC236}">
                <a16:creationId xmlns:a16="http://schemas.microsoft.com/office/drawing/2014/main" id="{20AACD93-B00E-4F18-BCC3-D16C3125B846}"/>
              </a:ext>
            </a:extLst>
          </p:cNvPr>
          <p:cNvCxnSpPr>
            <a:cxnSpLocks/>
          </p:cNvCxnSpPr>
          <p:nvPr/>
        </p:nvCxnSpPr>
        <p:spPr>
          <a:xfrm flipV="1">
            <a:off x="515227" y="987226"/>
            <a:ext cx="11589610" cy="2289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Connecteur droit 64">
            <a:extLst>
              <a:ext uri="{FF2B5EF4-FFF2-40B4-BE49-F238E27FC236}">
                <a16:creationId xmlns:a16="http://schemas.microsoft.com/office/drawing/2014/main" id="{0735E1CC-05B2-4AD3-845E-53D556B53F20}"/>
              </a:ext>
            </a:extLst>
          </p:cNvPr>
          <p:cNvCxnSpPr>
            <a:cxnSpLocks/>
          </p:cNvCxnSpPr>
          <p:nvPr/>
        </p:nvCxnSpPr>
        <p:spPr>
          <a:xfrm>
            <a:off x="553872" y="5835564"/>
            <a:ext cx="11550965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2" name="Imagem 261">
            <a:extLst>
              <a:ext uri="{FF2B5EF4-FFF2-40B4-BE49-F238E27FC236}">
                <a16:creationId xmlns:a16="http://schemas.microsoft.com/office/drawing/2014/main" id="{6B6DE980-62B2-4BCE-96C2-BE1E018AD8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223" y="152079"/>
            <a:ext cx="1238758" cy="273576"/>
          </a:xfrm>
          <a:prstGeom prst="rect">
            <a:avLst/>
          </a:prstGeom>
        </p:spPr>
      </p:pic>
      <p:sp>
        <p:nvSpPr>
          <p:cNvPr id="178" name="ZoneTexte 74">
            <a:extLst>
              <a:ext uri="{FF2B5EF4-FFF2-40B4-BE49-F238E27FC236}">
                <a16:creationId xmlns:a16="http://schemas.microsoft.com/office/drawing/2014/main" id="{D0CFD3EF-2703-46AC-942C-935165536DB4}"/>
              </a:ext>
            </a:extLst>
          </p:cNvPr>
          <p:cNvSpPr txBox="1"/>
          <p:nvPr/>
        </p:nvSpPr>
        <p:spPr>
          <a:xfrm>
            <a:off x="11284686" y="750505"/>
            <a:ext cx="9778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NOV-DEZ</a:t>
            </a:r>
          </a:p>
          <a:p>
            <a:pPr marL="0" marR="0" lvl="0" indent="0" algn="ctr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Arial"/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DFC661B4-F1FE-4956-A952-A71C870E301E}"/>
              </a:ext>
            </a:extLst>
          </p:cNvPr>
          <p:cNvSpPr/>
          <p:nvPr/>
        </p:nvSpPr>
        <p:spPr>
          <a:xfrm rot="16200000">
            <a:off x="-1032400" y="2211010"/>
            <a:ext cx="2667660" cy="304374"/>
          </a:xfrm>
          <a:prstGeom prst="rect">
            <a:avLst/>
          </a:prstGeom>
          <a:solidFill>
            <a:srgbClr val="F9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PRIORIDADES 1</a:t>
            </a:r>
          </a:p>
        </p:txBody>
      </p:sp>
      <p:sp>
        <p:nvSpPr>
          <p:cNvPr id="272" name="Retângulo 271">
            <a:extLst>
              <a:ext uri="{FF2B5EF4-FFF2-40B4-BE49-F238E27FC236}">
                <a16:creationId xmlns:a16="http://schemas.microsoft.com/office/drawing/2014/main" id="{566C1FCF-5CDF-4397-8A25-EEAF7F588755}"/>
              </a:ext>
            </a:extLst>
          </p:cNvPr>
          <p:cNvSpPr/>
          <p:nvPr/>
        </p:nvSpPr>
        <p:spPr>
          <a:xfrm rot="16200000">
            <a:off x="-693677" y="4622472"/>
            <a:ext cx="1956881" cy="304374"/>
          </a:xfrm>
          <a:prstGeom prst="rect">
            <a:avLst/>
          </a:prstGeom>
          <a:solidFill>
            <a:srgbClr val="F9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PRIORIDADES 2</a:t>
            </a:r>
          </a:p>
        </p:txBody>
      </p:sp>
      <p:sp>
        <p:nvSpPr>
          <p:cNvPr id="273" name="Retângulo 272">
            <a:extLst>
              <a:ext uri="{FF2B5EF4-FFF2-40B4-BE49-F238E27FC236}">
                <a16:creationId xmlns:a16="http://schemas.microsoft.com/office/drawing/2014/main" id="{F89F5ACE-1450-4D3E-A999-1EA1E238EF3C}"/>
              </a:ext>
            </a:extLst>
          </p:cNvPr>
          <p:cNvSpPr/>
          <p:nvPr/>
        </p:nvSpPr>
        <p:spPr>
          <a:xfrm rot="16200000">
            <a:off x="-127603" y="6096364"/>
            <a:ext cx="839837" cy="304374"/>
          </a:xfrm>
          <a:prstGeom prst="rect">
            <a:avLst/>
          </a:prstGeom>
          <a:solidFill>
            <a:srgbClr val="F9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ANIMATIONS</a:t>
            </a: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254912F2-7119-4724-8EA8-CA3A69F48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127" y="1182521"/>
            <a:ext cx="1448977" cy="2212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Imagem 36" descr="Uma imagem com texto&#10;&#10;Descrição gerada automaticamente">
            <a:extLst>
              <a:ext uri="{FF2B5EF4-FFF2-40B4-BE49-F238E27FC236}">
                <a16:creationId xmlns:a16="http://schemas.microsoft.com/office/drawing/2014/main" id="{947F12DA-940E-4F9A-B191-FBA25AE3F4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66" y="2185816"/>
            <a:ext cx="1527800" cy="38956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2098F70-1279-4609-A36D-E9D3E19756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569"/>
          <a:stretch/>
        </p:blipFill>
        <p:spPr>
          <a:xfrm>
            <a:off x="570099" y="1119156"/>
            <a:ext cx="2085154" cy="938508"/>
          </a:xfrm>
          <a:prstGeom prst="rect">
            <a:avLst/>
          </a:prstGeom>
        </p:spPr>
      </p:pic>
      <p:sp>
        <p:nvSpPr>
          <p:cNvPr id="40" name="Rectangle 87">
            <a:extLst>
              <a:ext uri="{FF2B5EF4-FFF2-40B4-BE49-F238E27FC236}">
                <a16:creationId xmlns:a16="http://schemas.microsoft.com/office/drawing/2014/main" id="{2692B9DE-AFB1-4789-9554-B06FF8EDE45C}"/>
              </a:ext>
            </a:extLst>
          </p:cNvPr>
          <p:cNvSpPr/>
          <p:nvPr/>
        </p:nvSpPr>
        <p:spPr>
          <a:xfrm>
            <a:off x="646330" y="1357378"/>
            <a:ext cx="1400215" cy="327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030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>
                <a:ln>
                  <a:noFill/>
                </a:ln>
                <a:solidFill>
                  <a:srgbClr val="B20A2E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MULTI-ACTIVE</a:t>
            </a:r>
          </a:p>
        </p:txBody>
      </p:sp>
      <p:pic>
        <p:nvPicPr>
          <p:cNvPr id="43" name="Image 25" descr="Une image contenant texte, articles de toilette, lotion, crème pour la peau&#10;&#10;Description générée automatiquement">
            <a:extLst>
              <a:ext uri="{FF2B5EF4-FFF2-40B4-BE49-F238E27FC236}">
                <a16:creationId xmlns:a16="http://schemas.microsoft.com/office/drawing/2014/main" id="{55A59140-5494-4C76-89B6-7381E56318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925" r="54802" b="4727"/>
          <a:stretch/>
        </p:blipFill>
        <p:spPr>
          <a:xfrm>
            <a:off x="3053952" y="1065960"/>
            <a:ext cx="752467" cy="1762985"/>
          </a:xfrm>
          <a:prstGeom prst="rect">
            <a:avLst/>
          </a:prstGeom>
        </p:spPr>
      </p:pic>
      <p:sp>
        <p:nvSpPr>
          <p:cNvPr id="2" name="Rectangle 146">
            <a:extLst>
              <a:ext uri="{FF2B5EF4-FFF2-40B4-BE49-F238E27FC236}">
                <a16:creationId xmlns:a16="http://schemas.microsoft.com/office/drawing/2014/main" id="{D4421DD9-0900-3F82-BC26-67A640311F4A}"/>
              </a:ext>
            </a:extLst>
          </p:cNvPr>
          <p:cNvSpPr/>
          <p:nvPr/>
        </p:nvSpPr>
        <p:spPr>
          <a:xfrm>
            <a:off x="1760930" y="5867979"/>
            <a:ext cx="5627704" cy="218344"/>
          </a:xfrm>
          <a:prstGeom prst="rect">
            <a:avLst/>
          </a:prstGeom>
          <a:solidFill>
            <a:schemeClr val="accent2">
              <a:lumMod val="20000"/>
              <a:lumOff val="80000"/>
              <a:alpha val="47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0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11" b="1" i="0" u="none" strike="noStrike" kern="0" cap="none" spc="0" normalizeH="0" baseline="0" noProof="0">
                <a:ln>
                  <a:noFill/>
                </a:ln>
                <a:solidFill>
                  <a:srgbClr val="B20A2E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BEAUTY TOUR 1</a:t>
            </a:r>
          </a:p>
        </p:txBody>
      </p:sp>
      <p:sp>
        <p:nvSpPr>
          <p:cNvPr id="22" name="Rectangle 147">
            <a:extLst>
              <a:ext uri="{FF2B5EF4-FFF2-40B4-BE49-F238E27FC236}">
                <a16:creationId xmlns:a16="http://schemas.microsoft.com/office/drawing/2014/main" id="{1F791030-0468-0A50-7687-7E7D093F4A4E}"/>
              </a:ext>
            </a:extLst>
          </p:cNvPr>
          <p:cNvSpPr/>
          <p:nvPr/>
        </p:nvSpPr>
        <p:spPr>
          <a:xfrm>
            <a:off x="4121455" y="6098807"/>
            <a:ext cx="3331831" cy="287485"/>
          </a:xfrm>
          <a:prstGeom prst="rect">
            <a:avLst/>
          </a:prstGeom>
          <a:solidFill>
            <a:schemeClr val="accent2">
              <a:lumMod val="20000"/>
              <a:lumOff val="80000"/>
              <a:alpha val="47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0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11" b="1" i="0" u="none" strike="noStrike" kern="0" cap="none" spc="0" normalizeH="0" baseline="0" noProof="0" dirty="0">
                <a:ln>
                  <a:noFill/>
                </a:ln>
                <a:solidFill>
                  <a:srgbClr val="B20A2E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AÇÕES BODY (ABRIL-JULHO)</a:t>
            </a:r>
          </a:p>
        </p:txBody>
      </p:sp>
      <p:sp>
        <p:nvSpPr>
          <p:cNvPr id="23" name="Rectangle 146">
            <a:extLst>
              <a:ext uri="{FF2B5EF4-FFF2-40B4-BE49-F238E27FC236}">
                <a16:creationId xmlns:a16="http://schemas.microsoft.com/office/drawing/2014/main" id="{338DD730-3C68-618D-3D05-1F3E7D4914CE}"/>
              </a:ext>
            </a:extLst>
          </p:cNvPr>
          <p:cNvSpPr/>
          <p:nvPr/>
        </p:nvSpPr>
        <p:spPr>
          <a:xfrm>
            <a:off x="1756235" y="6422561"/>
            <a:ext cx="9830535" cy="219761"/>
          </a:xfrm>
          <a:prstGeom prst="rect">
            <a:avLst/>
          </a:prstGeom>
          <a:solidFill>
            <a:schemeClr val="accent2">
              <a:lumMod val="20000"/>
              <a:lumOff val="80000"/>
              <a:alpha val="47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0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11" b="1" i="0" u="none" strike="noStrike" kern="0" cap="none" spc="0" normalizeH="0" baseline="0" noProof="0">
                <a:ln>
                  <a:noFill/>
                </a:ln>
                <a:solidFill>
                  <a:srgbClr val="B20A2E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HAPPY DAYS</a:t>
            </a:r>
          </a:p>
        </p:txBody>
      </p:sp>
      <p:sp>
        <p:nvSpPr>
          <p:cNvPr id="27" name="Rectangle 146">
            <a:extLst>
              <a:ext uri="{FF2B5EF4-FFF2-40B4-BE49-F238E27FC236}">
                <a16:creationId xmlns:a16="http://schemas.microsoft.com/office/drawing/2014/main" id="{5C884DBC-BDBE-3A39-92E9-2571D11B0B10}"/>
              </a:ext>
            </a:extLst>
          </p:cNvPr>
          <p:cNvSpPr/>
          <p:nvPr/>
        </p:nvSpPr>
        <p:spPr>
          <a:xfrm>
            <a:off x="7568680" y="5852480"/>
            <a:ext cx="3940953" cy="210058"/>
          </a:xfrm>
          <a:prstGeom prst="rect">
            <a:avLst/>
          </a:prstGeom>
          <a:solidFill>
            <a:schemeClr val="accent2">
              <a:lumMod val="20000"/>
              <a:lumOff val="80000"/>
              <a:alpha val="47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0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11" b="1" i="0" u="none" strike="noStrike" kern="0" cap="none" spc="0" normalizeH="0" baseline="0" noProof="0">
                <a:ln>
                  <a:noFill/>
                </a:ln>
                <a:solidFill>
                  <a:srgbClr val="B20A2E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BEAUTY TOUR 2</a:t>
            </a:r>
          </a:p>
        </p:txBody>
      </p:sp>
      <p:pic>
        <p:nvPicPr>
          <p:cNvPr id="29" name="Imagem 28" descr="Uma imagem com texto, produtos de higiene pessoal&#10;&#10;Descrição gerada automaticamente">
            <a:extLst>
              <a:ext uri="{FF2B5EF4-FFF2-40B4-BE49-F238E27FC236}">
                <a16:creationId xmlns:a16="http://schemas.microsoft.com/office/drawing/2014/main" id="{DA419116-375C-F9FE-AC7E-3FF34777B3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28" y="5223502"/>
            <a:ext cx="1115868" cy="574244"/>
          </a:xfrm>
          <a:prstGeom prst="rect">
            <a:avLst/>
          </a:prstGeom>
        </p:spPr>
      </p:pic>
      <p:pic>
        <p:nvPicPr>
          <p:cNvPr id="33" name="Imagem 32" descr="Uma imagem com texto&#10;&#10;Descrição gerada automaticamente">
            <a:extLst>
              <a:ext uri="{FF2B5EF4-FFF2-40B4-BE49-F238E27FC236}">
                <a16:creationId xmlns:a16="http://schemas.microsoft.com/office/drawing/2014/main" id="{7FAD653B-4C19-561C-644A-C86C0AA29B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19666" b="22859"/>
          <a:stretch/>
        </p:blipFill>
        <p:spPr>
          <a:xfrm>
            <a:off x="5246021" y="4976556"/>
            <a:ext cx="1563941" cy="251868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CD50F2FA-7E25-4568-69F1-774D7D5CBF41}"/>
              </a:ext>
            </a:extLst>
          </p:cNvPr>
          <p:cNvSpPr txBox="1"/>
          <p:nvPr/>
        </p:nvSpPr>
        <p:spPr>
          <a:xfrm>
            <a:off x="5991932" y="5148266"/>
            <a:ext cx="8238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SHOT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54F123-17C2-CD30-68ED-58ECA263EC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4183" y="2755482"/>
            <a:ext cx="717955" cy="24071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97F12F9A-D9A6-2A08-1413-6057DDE9BB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4109" y="3048374"/>
            <a:ext cx="1794702" cy="670411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DD98154A-7DF7-6A2D-85EC-B39F913A958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0479" y="2786620"/>
            <a:ext cx="732890" cy="169128"/>
          </a:xfrm>
          <a:prstGeom prst="rect">
            <a:avLst/>
          </a:prstGeom>
        </p:spPr>
      </p:pic>
      <p:pic>
        <p:nvPicPr>
          <p:cNvPr id="21" name="Imagem 20" descr="Uma imagem com produtos de higiene pessoal&#10;&#10;Descrição gerada automaticamente">
            <a:extLst>
              <a:ext uri="{FF2B5EF4-FFF2-40B4-BE49-F238E27FC236}">
                <a16:creationId xmlns:a16="http://schemas.microsoft.com/office/drawing/2014/main" id="{20F28950-FE53-DDA2-ACE8-0C2074F3D01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3"/>
          <a:stretch/>
        </p:blipFill>
        <p:spPr>
          <a:xfrm>
            <a:off x="595169" y="3970664"/>
            <a:ext cx="1177379" cy="755197"/>
          </a:xfrm>
          <a:prstGeom prst="rect">
            <a:avLst/>
          </a:prstGeom>
        </p:spPr>
      </p:pic>
      <p:pic>
        <p:nvPicPr>
          <p:cNvPr id="30" name="Imagem 29" descr="Uma imagem com texto, produtos de higiene pessoal, loção&#10;&#10;Descrição gerada automaticamente">
            <a:extLst>
              <a:ext uri="{FF2B5EF4-FFF2-40B4-BE49-F238E27FC236}">
                <a16:creationId xmlns:a16="http://schemas.microsoft.com/office/drawing/2014/main" id="{5F9F7825-3851-BC69-3961-27067634FE2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517" y="2414628"/>
            <a:ext cx="1106698" cy="106205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082A05E9-B763-610A-F447-EBD47868934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6065"/>
          <a:stretch/>
        </p:blipFill>
        <p:spPr>
          <a:xfrm>
            <a:off x="667161" y="3862395"/>
            <a:ext cx="997648" cy="162327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621B5B04-5D5D-9C63-7ABE-82AB882398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17" y="2789267"/>
            <a:ext cx="269014" cy="975989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D9BE65F0-03C5-2884-0597-0C07F823DB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90" y="3504490"/>
            <a:ext cx="680339" cy="147100"/>
          </a:xfrm>
          <a:prstGeom prst="rect">
            <a:avLst/>
          </a:prstGeom>
        </p:spPr>
      </p:pic>
      <p:pic>
        <p:nvPicPr>
          <p:cNvPr id="47" name="Imagem 46" descr="Uma imagem com texto, produtos de higiene pessoal&#10;&#10;Descrição gerada automaticamente">
            <a:extLst>
              <a:ext uri="{FF2B5EF4-FFF2-40B4-BE49-F238E27FC236}">
                <a16:creationId xmlns:a16="http://schemas.microsoft.com/office/drawing/2014/main" id="{E14F653E-1450-88AA-21CE-303C063ACD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68" y="1209271"/>
            <a:ext cx="1615666" cy="989017"/>
          </a:xfrm>
          <a:prstGeom prst="rect">
            <a:avLst/>
          </a:prstGeom>
        </p:spPr>
      </p:pic>
      <p:pic>
        <p:nvPicPr>
          <p:cNvPr id="50" name="Imagem 49" descr="Uma imagem com texto, produtos de higiene pessoal, interior&#10;&#10;Descrição gerada automaticamente">
            <a:extLst>
              <a:ext uri="{FF2B5EF4-FFF2-40B4-BE49-F238E27FC236}">
                <a16:creationId xmlns:a16="http://schemas.microsoft.com/office/drawing/2014/main" id="{996C97B4-83EE-966B-A206-AB64F4A083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95" y="3756184"/>
            <a:ext cx="1806213" cy="943050"/>
          </a:xfrm>
          <a:prstGeom prst="rect">
            <a:avLst/>
          </a:prstGeom>
        </p:spPr>
      </p:pic>
      <p:pic>
        <p:nvPicPr>
          <p:cNvPr id="62" name="Imagem 61" descr="Uma imagem com texto, produtos de higiene pessoal&#10;&#10;Descrição gerada automaticamente">
            <a:extLst>
              <a:ext uri="{FF2B5EF4-FFF2-40B4-BE49-F238E27FC236}">
                <a16:creationId xmlns:a16="http://schemas.microsoft.com/office/drawing/2014/main" id="{E9ACB24D-FA96-0D16-8A4F-004C27A5D5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856" y="1396024"/>
            <a:ext cx="1225133" cy="1736409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233565C7-B09F-91CF-463F-6E7979D52BBF}"/>
              </a:ext>
            </a:extLst>
          </p:cNvPr>
          <p:cNvSpPr/>
          <p:nvPr/>
        </p:nvSpPr>
        <p:spPr>
          <a:xfrm>
            <a:off x="11489538" y="1094622"/>
            <a:ext cx="553220" cy="26613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XMAS</a:t>
            </a:r>
          </a:p>
        </p:txBody>
      </p:sp>
      <p:pic>
        <p:nvPicPr>
          <p:cNvPr id="129" name="Imagem 128">
            <a:extLst>
              <a:ext uri="{FF2B5EF4-FFF2-40B4-BE49-F238E27FC236}">
                <a16:creationId xmlns:a16="http://schemas.microsoft.com/office/drawing/2014/main" id="{839CA96E-6343-F560-D966-0562941AE393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2901" y="3912975"/>
            <a:ext cx="1586995" cy="1376585"/>
          </a:xfrm>
          <a:prstGeom prst="rect">
            <a:avLst/>
          </a:prstGeom>
        </p:spPr>
      </p:pic>
      <p:pic>
        <p:nvPicPr>
          <p:cNvPr id="131" name="Imagem 130" descr="Uma imagem com diagrama&#10;&#10;Descrição gerada automaticamente">
            <a:extLst>
              <a:ext uri="{FF2B5EF4-FFF2-40B4-BE49-F238E27FC236}">
                <a16:creationId xmlns:a16="http://schemas.microsoft.com/office/drawing/2014/main" id="{B2C77CF5-F882-403A-2C9F-A2F2E10C2DF0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861" y="1346054"/>
            <a:ext cx="1399407" cy="1037090"/>
          </a:xfrm>
          <a:prstGeom prst="rect">
            <a:avLst/>
          </a:prstGeom>
        </p:spPr>
      </p:pic>
      <p:pic>
        <p:nvPicPr>
          <p:cNvPr id="132" name="Imagem 131" descr="Uma imagem com texto, produtos de higiene pessoal&#10;&#10;Descrição gerada automaticamente">
            <a:extLst>
              <a:ext uri="{FF2B5EF4-FFF2-40B4-BE49-F238E27FC236}">
                <a16:creationId xmlns:a16="http://schemas.microsoft.com/office/drawing/2014/main" id="{24C3507D-026E-97B8-E05A-396253F8665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06" y="1850766"/>
            <a:ext cx="1708153" cy="1027500"/>
          </a:xfrm>
          <a:prstGeom prst="rect">
            <a:avLst/>
          </a:prstGeom>
        </p:spPr>
      </p:pic>
      <p:pic>
        <p:nvPicPr>
          <p:cNvPr id="135" name="Imagem 134" descr="Uma imagem com texto, produtos de higiene pessoal, loção&#10;&#10;Descrição gerada automaticamente">
            <a:extLst>
              <a:ext uri="{FF2B5EF4-FFF2-40B4-BE49-F238E27FC236}">
                <a16:creationId xmlns:a16="http://schemas.microsoft.com/office/drawing/2014/main" id="{B3E9E6F1-0638-6765-FC6C-84993CED27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62" y="2720255"/>
            <a:ext cx="1088707" cy="743837"/>
          </a:xfrm>
          <a:prstGeom prst="rect">
            <a:avLst/>
          </a:prstGeom>
        </p:spPr>
      </p:pic>
      <p:pic>
        <p:nvPicPr>
          <p:cNvPr id="136" name="Imagem 135">
            <a:extLst>
              <a:ext uri="{FF2B5EF4-FFF2-40B4-BE49-F238E27FC236}">
                <a16:creationId xmlns:a16="http://schemas.microsoft.com/office/drawing/2014/main" id="{0C30D67D-A149-B4FD-0811-C41529510F9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6643" y="3403960"/>
            <a:ext cx="732890" cy="169128"/>
          </a:xfrm>
          <a:prstGeom prst="rect">
            <a:avLst/>
          </a:prstGeom>
        </p:spPr>
      </p:pic>
      <p:pic>
        <p:nvPicPr>
          <p:cNvPr id="150" name="Imagem 149">
            <a:extLst>
              <a:ext uri="{FF2B5EF4-FFF2-40B4-BE49-F238E27FC236}">
                <a16:creationId xmlns:a16="http://schemas.microsoft.com/office/drawing/2014/main" id="{8E32CB6E-1ACF-76D9-8E0C-E1D5F03641D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40" y="3813459"/>
            <a:ext cx="1213274" cy="246025"/>
          </a:xfrm>
          <a:prstGeom prst="rect">
            <a:avLst/>
          </a:prstGeom>
        </p:spPr>
      </p:pic>
      <p:pic>
        <p:nvPicPr>
          <p:cNvPr id="152" name="Imagem 151" descr="Uma imagem com gráfico&#10;&#10;Descrição gerada automaticamente">
            <a:extLst>
              <a:ext uri="{FF2B5EF4-FFF2-40B4-BE49-F238E27FC236}">
                <a16:creationId xmlns:a16="http://schemas.microsoft.com/office/drawing/2014/main" id="{1E95CD7B-8E7D-A3AA-FF4E-113DC725DA3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7"/>
          <a:stretch/>
        </p:blipFill>
        <p:spPr>
          <a:xfrm>
            <a:off x="2890726" y="4011753"/>
            <a:ext cx="1180655" cy="99192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7DB98A3-7941-C324-AEBB-E0CB3B8C95B9}"/>
              </a:ext>
            </a:extLst>
          </p:cNvPr>
          <p:cNvSpPr/>
          <p:nvPr/>
        </p:nvSpPr>
        <p:spPr>
          <a:xfrm>
            <a:off x="2860812" y="6041443"/>
            <a:ext cx="1185094" cy="38766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 LISBOA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11B5DD3-E21F-4E6F-FE0E-0736E3DC2394}"/>
              </a:ext>
            </a:extLst>
          </p:cNvPr>
          <p:cNvSpPr/>
          <p:nvPr/>
        </p:nvSpPr>
        <p:spPr>
          <a:xfrm>
            <a:off x="10165931" y="6043212"/>
            <a:ext cx="1185094" cy="38766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 LISBOA</a:t>
            </a:r>
          </a:p>
        </p:txBody>
      </p:sp>
      <p:pic>
        <p:nvPicPr>
          <p:cNvPr id="4" name="Imagem 3" descr="Uma imagem com produtos de higiene pessoal, texto, Tratamento de pele, Creme para a pele&#10;&#10;Descrição gerada automaticamente">
            <a:extLst>
              <a:ext uri="{FF2B5EF4-FFF2-40B4-BE49-F238E27FC236}">
                <a16:creationId xmlns:a16="http://schemas.microsoft.com/office/drawing/2014/main" id="{EC60F62D-91AD-66E2-494E-9D143B71277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86" y="3897009"/>
            <a:ext cx="1169059" cy="89750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5EE54F0-0B2C-84DD-A01C-AB4CA807535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5"/>
          <a:stretch/>
        </p:blipFill>
        <p:spPr>
          <a:xfrm>
            <a:off x="8461503" y="3728236"/>
            <a:ext cx="997648" cy="162327"/>
          </a:xfrm>
          <a:prstGeom prst="rect">
            <a:avLst/>
          </a:prstGeom>
        </p:spPr>
      </p:pic>
      <p:pic>
        <p:nvPicPr>
          <p:cNvPr id="5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F6A6BEB4-EC87-6557-5E6B-78EB99277ED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t="26470" r="17973" b="34804"/>
          <a:stretch/>
        </p:blipFill>
        <p:spPr>
          <a:xfrm>
            <a:off x="1117940" y="5363832"/>
            <a:ext cx="766195" cy="3238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m 6" descr="Uma imagem com produtos de higiene pessoal&#10;&#10;Descrição gerada automaticamente">
            <a:extLst>
              <a:ext uri="{FF2B5EF4-FFF2-40B4-BE49-F238E27FC236}">
                <a16:creationId xmlns:a16="http://schemas.microsoft.com/office/drawing/2014/main" id="{23408916-B6D5-0576-E62F-58D77FC9137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97" y="4809636"/>
            <a:ext cx="770383" cy="873026"/>
          </a:xfrm>
          <a:prstGeom prst="rect">
            <a:avLst/>
          </a:prstGeom>
        </p:spPr>
      </p:pic>
      <p:pic>
        <p:nvPicPr>
          <p:cNvPr id="10" name="Imagem 9" descr="Uma imagem com diagrama&#10;&#10;Descrição gerada automaticamente">
            <a:extLst>
              <a:ext uri="{FF2B5EF4-FFF2-40B4-BE49-F238E27FC236}">
                <a16:creationId xmlns:a16="http://schemas.microsoft.com/office/drawing/2014/main" id="{CD8CB097-F86A-764E-9322-915CF9BFE26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90" y="4659306"/>
            <a:ext cx="541337" cy="982012"/>
          </a:xfrm>
          <a:prstGeom prst="rect">
            <a:avLst/>
          </a:prstGeom>
        </p:spPr>
      </p:pic>
      <p:pic>
        <p:nvPicPr>
          <p:cNvPr id="13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D50701F4-39A2-E9E3-506D-188583F1EA4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t="26470" r="17973" b="34804"/>
          <a:stretch/>
        </p:blipFill>
        <p:spPr>
          <a:xfrm>
            <a:off x="8314417" y="5091844"/>
            <a:ext cx="766195" cy="3238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453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23"/>
            <a:ext cx="12192000" cy="6856474"/>
          </a:xfrm>
          <a:prstGeom prst="rect">
            <a:avLst/>
          </a:prstGeom>
        </p:spPr>
      </p:pic>
      <p:sp>
        <p:nvSpPr>
          <p:cNvPr id="78" name="CaixaDeTexto 77">
            <a:extLst>
              <a:ext uri="{FF2B5EF4-FFF2-40B4-BE49-F238E27FC236}">
                <a16:creationId xmlns:a16="http://schemas.microsoft.com/office/drawing/2014/main" id="{117F169B-D0A2-52CE-1614-3E17BB826025}"/>
              </a:ext>
            </a:extLst>
          </p:cNvPr>
          <p:cNvSpPr txBox="1"/>
          <p:nvPr/>
        </p:nvSpPr>
        <p:spPr>
          <a:xfrm>
            <a:off x="9212676" y="248574"/>
            <a:ext cx="2151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>
                <a:ln>
                  <a:noFill/>
                </a:ln>
                <a:solidFill>
                  <a:srgbClr val="887260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PLANO 360</a:t>
            </a:r>
          </a:p>
        </p:txBody>
      </p:sp>
      <p:pic>
        <p:nvPicPr>
          <p:cNvPr id="79" name="object 4">
            <a:extLst>
              <a:ext uri="{FF2B5EF4-FFF2-40B4-BE49-F238E27FC236}">
                <a16:creationId xmlns:a16="http://schemas.microsoft.com/office/drawing/2014/main" id="{AAEB0581-B830-B80E-0B58-1AAA5B0FA72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1523" y="1611883"/>
            <a:ext cx="3939539" cy="3883405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86" name="ZoneTexte 70">
            <a:extLst>
              <a:ext uri="{FF2B5EF4-FFF2-40B4-BE49-F238E27FC236}">
                <a16:creationId xmlns:a16="http://schemas.microsoft.com/office/drawing/2014/main" id="{FA2C9EBF-619D-E60E-D42B-ADA83E3C2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331" y="2349587"/>
            <a:ext cx="2741613" cy="67710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B48A48"/>
                </a:solidFill>
                <a:effectLst/>
                <a:uLnTx/>
                <a:uFillTx/>
                <a:latin typeface="Gotham Bold"/>
              </a:rPr>
              <a:t>trade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</a:rPr>
              <a:t>Lightboxes</a:t>
            </a:r>
            <a:endParaRPr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en-GB" sz="1200">
                <a:solidFill>
                  <a:srgbClr val="000000"/>
                </a:solidFill>
                <a:latin typeface="Gotham Book"/>
              </a:rPr>
              <a:t>Deco</a:t>
            </a:r>
            <a:endParaRPr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anose="02000604040000020004" pitchFamily="50" charset="0"/>
            </a:endParaRPr>
          </a:p>
        </p:txBody>
      </p:sp>
      <p:sp>
        <p:nvSpPr>
          <p:cNvPr id="87" name="ZoneTexte 79">
            <a:extLst>
              <a:ext uri="{FF2B5EF4-FFF2-40B4-BE49-F238E27FC236}">
                <a16:creationId xmlns:a16="http://schemas.microsoft.com/office/drawing/2014/main" id="{03BF3EA3-928B-2158-FB1B-D9C3FB69D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101" y="1380538"/>
            <a:ext cx="3306762" cy="4924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B48A48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Training RED ARMY</a:t>
            </a:r>
          </a:p>
        </p:txBody>
      </p:sp>
      <p:sp>
        <p:nvSpPr>
          <p:cNvPr id="88" name="ZoneTexte 80">
            <a:extLst>
              <a:ext uri="{FF2B5EF4-FFF2-40B4-BE49-F238E27FC236}">
                <a16:creationId xmlns:a16="http://schemas.microsoft.com/office/drawing/2014/main" id="{8B864CD1-98BF-F88D-6988-CBFDDC566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5780" y="4075300"/>
            <a:ext cx="2647950" cy="67710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 dirty="0">
                <a:ln>
                  <a:noFill/>
                </a:ln>
                <a:solidFill>
                  <a:srgbClr val="B48A48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</a:t>
            </a:r>
          </a:p>
          <a:p>
            <a:pPr marL="171450" marR="0" lvl="0" indent="-1714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Major Press Event with Media, Influencers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89" name="Organigramme : Connecteur 88">
            <a:extLst>
              <a:ext uri="{FF2B5EF4-FFF2-40B4-BE49-F238E27FC236}">
                <a16:creationId xmlns:a16="http://schemas.microsoft.com/office/drawing/2014/main" id="{E6148EDA-A53E-04E3-2195-6E9AD69BD33B}"/>
              </a:ext>
            </a:extLst>
          </p:cNvPr>
          <p:cNvSpPr/>
          <p:nvPr/>
        </p:nvSpPr>
        <p:spPr>
          <a:xfrm>
            <a:off x="3886200" y="2744447"/>
            <a:ext cx="180975" cy="179387"/>
          </a:xfrm>
          <a:prstGeom prst="flowChartConnector">
            <a:avLst/>
          </a:prstGeom>
          <a:solidFill>
            <a:srgbClr val="B48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ZoneTexte 33">
            <a:extLst>
              <a:ext uri="{FF2B5EF4-FFF2-40B4-BE49-F238E27FC236}">
                <a16:creationId xmlns:a16="http://schemas.microsoft.com/office/drawing/2014/main" id="{E8E8AC01-DA59-B2EB-389E-AA60DB24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20" y="4121547"/>
            <a:ext cx="3686175" cy="121571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B48A48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PROMOTIONAL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B48A48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PRODUCTS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Sampling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GWP Nacional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91" name="ZoneTexte 38">
            <a:extLst>
              <a:ext uri="{FF2B5EF4-FFF2-40B4-BE49-F238E27FC236}">
                <a16:creationId xmlns:a16="http://schemas.microsoft.com/office/drawing/2014/main" id="{F211187E-4B8D-C58E-4C91-0A8C37146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092" y="5436315"/>
            <a:ext cx="3357563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B48A48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Digital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Retailers Banners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Clarins.pt</a:t>
            </a:r>
          </a:p>
        </p:txBody>
      </p:sp>
      <p:sp>
        <p:nvSpPr>
          <p:cNvPr id="92" name="ZoneTexte 39">
            <a:extLst>
              <a:ext uri="{FF2B5EF4-FFF2-40B4-BE49-F238E27FC236}">
                <a16:creationId xmlns:a16="http://schemas.microsoft.com/office/drawing/2014/main" id="{F09DF147-67AB-7ACB-E64F-E5A306BBC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711" y="5399012"/>
            <a:ext cx="3140075" cy="8925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B48A48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Social media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Retailers Social Media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Clarins: FB, IG,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Ytube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400" b="0" i="0" u="none" strike="noStrike" kern="1200" cap="all" spc="0" normalizeH="0" baseline="0" noProof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</p:txBody>
      </p:sp>
      <p:sp>
        <p:nvSpPr>
          <p:cNvPr id="93" name="ZoneTexte 33">
            <a:extLst>
              <a:ext uri="{FF2B5EF4-FFF2-40B4-BE49-F238E27FC236}">
                <a16:creationId xmlns:a16="http://schemas.microsoft.com/office/drawing/2014/main" id="{D4AB6B98-12BC-1A42-498D-B2676B279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138" y="1139018"/>
            <a:ext cx="3686175" cy="81560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B48A48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CRM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NL + SMS+ App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94" name="ZoneTexte 33">
            <a:extLst>
              <a:ext uri="{FF2B5EF4-FFF2-40B4-BE49-F238E27FC236}">
                <a16:creationId xmlns:a16="http://schemas.microsoft.com/office/drawing/2014/main" id="{A70C7AB4-30CC-8C64-55BE-B7ED24F7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6598" y="2465003"/>
            <a:ext cx="3686175" cy="11849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 dirty="0">
                <a:ln>
                  <a:noFill/>
                </a:ln>
                <a:solidFill>
                  <a:srgbClr val="B48A48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Media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TV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OOH / DOH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DIGITAL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PRINT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95" name="Organigramme : Connecteur 88">
            <a:extLst>
              <a:ext uri="{FF2B5EF4-FFF2-40B4-BE49-F238E27FC236}">
                <a16:creationId xmlns:a16="http://schemas.microsoft.com/office/drawing/2014/main" id="{C46ACC4B-9899-BEA6-0FDB-93191CC0FF8A}"/>
              </a:ext>
            </a:extLst>
          </p:cNvPr>
          <p:cNvSpPr/>
          <p:nvPr/>
        </p:nvSpPr>
        <p:spPr>
          <a:xfrm>
            <a:off x="5015804" y="1693594"/>
            <a:ext cx="180975" cy="179387"/>
          </a:xfrm>
          <a:prstGeom prst="flowChartConnector">
            <a:avLst/>
          </a:prstGeom>
          <a:solidFill>
            <a:srgbClr val="B48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rganigramme : Connecteur 88">
            <a:extLst>
              <a:ext uri="{FF2B5EF4-FFF2-40B4-BE49-F238E27FC236}">
                <a16:creationId xmlns:a16="http://schemas.microsoft.com/office/drawing/2014/main" id="{4664DA79-01B5-3D10-4119-3FF84476C9B5}"/>
              </a:ext>
            </a:extLst>
          </p:cNvPr>
          <p:cNvSpPr/>
          <p:nvPr/>
        </p:nvSpPr>
        <p:spPr>
          <a:xfrm>
            <a:off x="6600825" y="1783287"/>
            <a:ext cx="180975" cy="179387"/>
          </a:xfrm>
          <a:prstGeom prst="flowChartConnector">
            <a:avLst/>
          </a:prstGeom>
          <a:solidFill>
            <a:srgbClr val="B48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rganigramme : Connecteur 88">
            <a:extLst>
              <a:ext uri="{FF2B5EF4-FFF2-40B4-BE49-F238E27FC236}">
                <a16:creationId xmlns:a16="http://schemas.microsoft.com/office/drawing/2014/main" id="{FB30C536-7D20-3901-473B-AC70CA705E62}"/>
              </a:ext>
            </a:extLst>
          </p:cNvPr>
          <p:cNvSpPr/>
          <p:nvPr/>
        </p:nvSpPr>
        <p:spPr>
          <a:xfrm>
            <a:off x="7505753" y="2654753"/>
            <a:ext cx="180975" cy="179387"/>
          </a:xfrm>
          <a:prstGeom prst="flowChartConnector">
            <a:avLst/>
          </a:prstGeom>
          <a:solidFill>
            <a:srgbClr val="B48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rganigramme : Connecteur 88">
            <a:extLst>
              <a:ext uri="{FF2B5EF4-FFF2-40B4-BE49-F238E27FC236}">
                <a16:creationId xmlns:a16="http://schemas.microsoft.com/office/drawing/2014/main" id="{0CEDCC1C-EAED-C1F5-B8B6-6278BC007BFB}"/>
              </a:ext>
            </a:extLst>
          </p:cNvPr>
          <p:cNvSpPr/>
          <p:nvPr/>
        </p:nvSpPr>
        <p:spPr>
          <a:xfrm>
            <a:off x="7492207" y="4070167"/>
            <a:ext cx="180975" cy="179387"/>
          </a:xfrm>
          <a:prstGeom prst="flowChartConnector">
            <a:avLst/>
          </a:prstGeom>
          <a:solidFill>
            <a:srgbClr val="B48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rganigramme : Connecteur 88">
            <a:extLst>
              <a:ext uri="{FF2B5EF4-FFF2-40B4-BE49-F238E27FC236}">
                <a16:creationId xmlns:a16="http://schemas.microsoft.com/office/drawing/2014/main" id="{3C6E33C8-D904-686B-3E52-2C763C0368C3}"/>
              </a:ext>
            </a:extLst>
          </p:cNvPr>
          <p:cNvSpPr/>
          <p:nvPr/>
        </p:nvSpPr>
        <p:spPr>
          <a:xfrm>
            <a:off x="6781800" y="5112882"/>
            <a:ext cx="180975" cy="179387"/>
          </a:xfrm>
          <a:prstGeom prst="flowChartConnector">
            <a:avLst/>
          </a:prstGeom>
          <a:solidFill>
            <a:srgbClr val="B48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rganigramme : Connecteur 88">
            <a:extLst>
              <a:ext uri="{FF2B5EF4-FFF2-40B4-BE49-F238E27FC236}">
                <a16:creationId xmlns:a16="http://schemas.microsoft.com/office/drawing/2014/main" id="{48C9E225-0D8B-699E-E0DF-B5E3620AD993}"/>
              </a:ext>
            </a:extLst>
          </p:cNvPr>
          <p:cNvSpPr/>
          <p:nvPr/>
        </p:nvSpPr>
        <p:spPr>
          <a:xfrm>
            <a:off x="4416742" y="4965172"/>
            <a:ext cx="180975" cy="179387"/>
          </a:xfrm>
          <a:prstGeom prst="flowChartConnector">
            <a:avLst/>
          </a:prstGeom>
          <a:solidFill>
            <a:srgbClr val="B48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rganigramme : Connecteur 88">
            <a:extLst>
              <a:ext uri="{FF2B5EF4-FFF2-40B4-BE49-F238E27FC236}">
                <a16:creationId xmlns:a16="http://schemas.microsoft.com/office/drawing/2014/main" id="{C97F375C-14B2-526E-78DE-8FEE34B8FD42}"/>
              </a:ext>
            </a:extLst>
          </p:cNvPr>
          <p:cNvSpPr/>
          <p:nvPr/>
        </p:nvSpPr>
        <p:spPr>
          <a:xfrm>
            <a:off x="3790869" y="4021732"/>
            <a:ext cx="180975" cy="179387"/>
          </a:xfrm>
          <a:prstGeom prst="flowChartConnector">
            <a:avLst/>
          </a:prstGeom>
          <a:solidFill>
            <a:srgbClr val="B48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285C330-640E-DCD4-8742-9807204402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2095" y="6451279"/>
            <a:ext cx="1238758" cy="273576"/>
          </a:xfrm>
          <a:prstGeom prst="rect">
            <a:avLst/>
          </a:prstGeom>
        </p:spPr>
      </p:pic>
      <p:pic>
        <p:nvPicPr>
          <p:cNvPr id="11" name="Image 6" descr="Une image contenant Police, texte, typographie, Graphique&#10;&#10;Description générée automatiquement">
            <a:extLst>
              <a:ext uri="{FF2B5EF4-FFF2-40B4-BE49-F238E27FC236}">
                <a16:creationId xmlns:a16="http://schemas.microsoft.com/office/drawing/2014/main" id="{3C5852AA-DBBD-A457-3CBB-0B44C63688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9" y="137839"/>
            <a:ext cx="2346809" cy="1076453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0D2895BD-B2D3-816C-1A19-DA23FE9F8B03}"/>
              </a:ext>
            </a:extLst>
          </p:cNvPr>
          <p:cNvSpPr/>
          <p:nvPr/>
        </p:nvSpPr>
        <p:spPr>
          <a:xfrm>
            <a:off x="-1932958" y="269658"/>
            <a:ext cx="6540062" cy="256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47270E"/>
                </a:solidFill>
                <a:effectLst/>
                <a:highlight>
                  <a:srgbClr val="FFFFFF"/>
                </a:highlight>
                <a:uLnTx/>
                <a:uFillTx/>
                <a:latin typeface="Gotham Bold" pitchFamily="50" charset="0"/>
                <a:ea typeface="+mn-ea"/>
                <a:cs typeface="+mn-cs"/>
              </a:rPr>
              <a:t>GENERATION IX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36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809173" y="1606184"/>
            <a:ext cx="610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BODY FIT 360</a:t>
            </a:r>
          </a:p>
        </p:txBody>
      </p:sp>
      <p:pic>
        <p:nvPicPr>
          <p:cNvPr id="4" name="Image 2" descr="Une image contenant texte, articles de toilette, lotion, crème pour la peau&#10;&#10;Description générée automatiquement">
            <a:extLst>
              <a:ext uri="{FF2B5EF4-FFF2-40B4-BE49-F238E27FC236}">
                <a16:creationId xmlns:a16="http://schemas.microsoft.com/office/drawing/2014/main" id="{64497934-996E-82C8-7CC8-0CC7C47233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2" t="52377" r="24241" b="45702"/>
          <a:stretch/>
        </p:blipFill>
        <p:spPr>
          <a:xfrm>
            <a:off x="282782" y="572823"/>
            <a:ext cx="1804594" cy="239745"/>
          </a:xfrm>
          <a:prstGeom prst="rect">
            <a:avLst/>
          </a:prstGeom>
        </p:spPr>
      </p:pic>
      <p:sp>
        <p:nvSpPr>
          <p:cNvPr id="6" name="ZoneTexte 70">
            <a:extLst>
              <a:ext uri="{FF2B5EF4-FFF2-40B4-BE49-F238E27FC236}">
                <a16:creationId xmlns:a16="http://schemas.microsoft.com/office/drawing/2014/main" id="{C4F7260A-5DD0-D442-F2C5-94F07C7D5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466" y="3594126"/>
            <a:ext cx="2741613" cy="10464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err="1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trade</a:t>
            </a:r>
            <a:endParaRPr kumimoji="0" lang="pt-PT" sz="1400" b="0" i="0" u="none" strike="noStrike" kern="1200" cap="all" spc="0" normalizeH="0" baseline="0" noProof="0">
              <a:ln>
                <a:noFill/>
              </a:ln>
              <a:solidFill>
                <a:srgbClr val="D0003F"/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Ações de corpo em gabinete (Lisboa)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PT" sz="1200">
                <a:solidFill>
                  <a:srgbClr val="000000"/>
                </a:solidFill>
                <a:latin typeface="Gotham Book" panose="02000604040000020004" pitchFamily="50" charset="0"/>
              </a:rPr>
              <a:t>Ações de corpo Sala </a:t>
            </a:r>
            <a:r>
              <a:rPr lang="pt-PT" sz="1200" err="1">
                <a:solidFill>
                  <a:srgbClr val="000000"/>
                </a:solidFill>
                <a:latin typeface="Gotham Book" panose="02000604040000020004" pitchFamily="50" charset="0"/>
              </a:rPr>
              <a:t>Personal</a:t>
            </a:r>
            <a:r>
              <a:rPr lang="pt-PT" sz="1200">
                <a:solidFill>
                  <a:srgbClr val="000000"/>
                </a:solidFill>
                <a:latin typeface="Gotham Book" panose="02000604040000020004" pitchFamily="50" charset="0"/>
              </a:rPr>
              <a:t> </a:t>
            </a:r>
            <a:r>
              <a:rPr lang="pt-PT" sz="1200" err="1">
                <a:solidFill>
                  <a:srgbClr val="000000"/>
                </a:solidFill>
                <a:latin typeface="Gotham Book" panose="02000604040000020004" pitchFamily="50" charset="0"/>
              </a:rPr>
              <a:t>Shopper</a:t>
            </a:r>
            <a:r>
              <a:rPr lang="pt-PT" sz="1200">
                <a:solidFill>
                  <a:srgbClr val="000000"/>
                </a:solidFill>
                <a:latin typeface="Gotham Book" panose="02000604040000020004" pitchFamily="50" charset="0"/>
              </a:rPr>
              <a:t> (Gaia)</a:t>
            </a: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7" name="ZoneTexte 79">
            <a:extLst>
              <a:ext uri="{FF2B5EF4-FFF2-40B4-BE49-F238E27FC236}">
                <a16:creationId xmlns:a16="http://schemas.microsoft.com/office/drawing/2014/main" id="{2479C629-B7BB-F284-439B-3F067DA1B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698" y="2372525"/>
            <a:ext cx="3306762" cy="4924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Training RED ARMY</a:t>
            </a:r>
          </a:p>
        </p:txBody>
      </p:sp>
      <p:sp>
        <p:nvSpPr>
          <p:cNvPr id="8" name="ZoneTexte 80">
            <a:extLst>
              <a:ext uri="{FF2B5EF4-FFF2-40B4-BE49-F238E27FC236}">
                <a16:creationId xmlns:a16="http://schemas.microsoft.com/office/drawing/2014/main" id="{D5E3D0FB-B79E-959F-CB6D-315495218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347" y="5043127"/>
            <a:ext cx="2647950" cy="4924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Merchandising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Visuais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em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loja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9" name="Organigramme : Connecteur 81">
            <a:extLst>
              <a:ext uri="{FF2B5EF4-FFF2-40B4-BE49-F238E27FC236}">
                <a16:creationId xmlns:a16="http://schemas.microsoft.com/office/drawing/2014/main" id="{2D55AA06-E535-8E3F-DF02-36C9F9518161}"/>
              </a:ext>
            </a:extLst>
          </p:cNvPr>
          <p:cNvSpPr/>
          <p:nvPr/>
        </p:nvSpPr>
        <p:spPr>
          <a:xfrm>
            <a:off x="4066397" y="2820787"/>
            <a:ext cx="3532188" cy="3381375"/>
          </a:xfrm>
          <a:prstGeom prst="flowChartConnector">
            <a:avLst/>
          </a:prstGeom>
          <a:noFill/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rganigramme : Connecteur 84">
            <a:extLst>
              <a:ext uri="{FF2B5EF4-FFF2-40B4-BE49-F238E27FC236}">
                <a16:creationId xmlns:a16="http://schemas.microsoft.com/office/drawing/2014/main" id="{75401475-C854-4A8E-2D1C-7CC76D9C934A}"/>
              </a:ext>
            </a:extLst>
          </p:cNvPr>
          <p:cNvSpPr/>
          <p:nvPr/>
        </p:nvSpPr>
        <p:spPr>
          <a:xfrm>
            <a:off x="5220510" y="2847710"/>
            <a:ext cx="200025" cy="179388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rganigramme : Connecteur 85">
            <a:extLst>
              <a:ext uri="{FF2B5EF4-FFF2-40B4-BE49-F238E27FC236}">
                <a16:creationId xmlns:a16="http://schemas.microsoft.com/office/drawing/2014/main" id="{813D4EE8-12F3-692E-349F-D59069A077DA}"/>
              </a:ext>
            </a:extLst>
          </p:cNvPr>
          <p:cNvSpPr/>
          <p:nvPr/>
        </p:nvSpPr>
        <p:spPr>
          <a:xfrm>
            <a:off x="6642910" y="2965250"/>
            <a:ext cx="179387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rganigramme : Connecteur 86">
            <a:extLst>
              <a:ext uri="{FF2B5EF4-FFF2-40B4-BE49-F238E27FC236}">
                <a16:creationId xmlns:a16="http://schemas.microsoft.com/office/drawing/2014/main" id="{DE759EB2-9803-6F19-DCD0-B95DF90BF3DF}"/>
              </a:ext>
            </a:extLst>
          </p:cNvPr>
          <p:cNvSpPr/>
          <p:nvPr/>
        </p:nvSpPr>
        <p:spPr>
          <a:xfrm>
            <a:off x="7351332" y="3683706"/>
            <a:ext cx="180975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rganigramme : Connecteur 87">
            <a:extLst>
              <a:ext uri="{FF2B5EF4-FFF2-40B4-BE49-F238E27FC236}">
                <a16:creationId xmlns:a16="http://schemas.microsoft.com/office/drawing/2014/main" id="{FAFBE954-EC29-6A1F-72B1-6490EF7A79A3}"/>
              </a:ext>
            </a:extLst>
          </p:cNvPr>
          <p:cNvSpPr/>
          <p:nvPr/>
        </p:nvSpPr>
        <p:spPr>
          <a:xfrm>
            <a:off x="7351332" y="5050884"/>
            <a:ext cx="180975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rganigramme : Connecteur 88">
            <a:extLst>
              <a:ext uri="{FF2B5EF4-FFF2-40B4-BE49-F238E27FC236}">
                <a16:creationId xmlns:a16="http://schemas.microsoft.com/office/drawing/2014/main" id="{46C4F4DA-D713-FD9D-A8CC-BDBF23537936}"/>
              </a:ext>
            </a:extLst>
          </p:cNvPr>
          <p:cNvSpPr/>
          <p:nvPr/>
        </p:nvSpPr>
        <p:spPr>
          <a:xfrm>
            <a:off x="4116323" y="3840348"/>
            <a:ext cx="180975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rganigramme : Connecteur 90">
            <a:extLst>
              <a:ext uri="{FF2B5EF4-FFF2-40B4-BE49-F238E27FC236}">
                <a16:creationId xmlns:a16="http://schemas.microsoft.com/office/drawing/2014/main" id="{20FFA321-67D5-53F6-7A2F-750990D35284}"/>
              </a:ext>
            </a:extLst>
          </p:cNvPr>
          <p:cNvSpPr/>
          <p:nvPr/>
        </p:nvSpPr>
        <p:spPr>
          <a:xfrm>
            <a:off x="4165297" y="5295698"/>
            <a:ext cx="179388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rganigramme : Connecteur 91">
            <a:extLst>
              <a:ext uri="{FF2B5EF4-FFF2-40B4-BE49-F238E27FC236}">
                <a16:creationId xmlns:a16="http://schemas.microsoft.com/office/drawing/2014/main" id="{77702663-8D3C-F030-F3FB-9644FBFF9042}"/>
              </a:ext>
            </a:extLst>
          </p:cNvPr>
          <p:cNvSpPr/>
          <p:nvPr/>
        </p:nvSpPr>
        <p:spPr>
          <a:xfrm>
            <a:off x="6432607" y="6031288"/>
            <a:ext cx="179387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ZoneTexte 38">
            <a:extLst>
              <a:ext uri="{FF2B5EF4-FFF2-40B4-BE49-F238E27FC236}">
                <a16:creationId xmlns:a16="http://schemas.microsoft.com/office/drawing/2014/main" id="{74BABB0D-2C3D-0EF1-650F-71F694FE9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715" y="4946724"/>
            <a:ext cx="3357563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Digital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Retailers Banners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Clarins.pt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Landing page para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lojas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com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acao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New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41" name="ZoneTexte 39">
            <a:extLst>
              <a:ext uri="{FF2B5EF4-FFF2-40B4-BE49-F238E27FC236}">
                <a16:creationId xmlns:a16="http://schemas.microsoft.com/office/drawing/2014/main" id="{87397053-E133-C6B9-C79A-A44CF8107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726" y="6186779"/>
            <a:ext cx="3140075" cy="8925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Social media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Retailers Social Media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Clarins: FB, IG,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Ytube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400" b="0" i="0" u="none" strike="noStrike" kern="1200" cap="all" spc="0" normalizeH="0" baseline="0" noProof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</p:txBody>
      </p:sp>
      <p:sp>
        <p:nvSpPr>
          <p:cNvPr id="42" name="Organigramme : Connecteur 90">
            <a:extLst>
              <a:ext uri="{FF2B5EF4-FFF2-40B4-BE49-F238E27FC236}">
                <a16:creationId xmlns:a16="http://schemas.microsoft.com/office/drawing/2014/main" id="{94033010-CCCF-19A2-7484-2D85859D58DC}"/>
              </a:ext>
            </a:extLst>
          </p:cNvPr>
          <p:cNvSpPr/>
          <p:nvPr/>
        </p:nvSpPr>
        <p:spPr>
          <a:xfrm>
            <a:off x="5080215" y="5941594"/>
            <a:ext cx="179388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ZoneTexte 33">
            <a:extLst>
              <a:ext uri="{FF2B5EF4-FFF2-40B4-BE49-F238E27FC236}">
                <a16:creationId xmlns:a16="http://schemas.microsoft.com/office/drawing/2014/main" id="{A0DE1DDC-37C2-2076-A027-3234ED9DE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735" y="2131005"/>
            <a:ext cx="3686175" cy="100027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 dirty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/>
              </a:rPr>
              <a:t>CRM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/>
              </a:rPr>
              <a:t>NL, SMS</a:t>
            </a:r>
            <a:endParaRPr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44" name="ZoneTexte 33">
            <a:extLst>
              <a:ext uri="{FF2B5EF4-FFF2-40B4-BE49-F238E27FC236}">
                <a16:creationId xmlns:a16="http://schemas.microsoft.com/office/drawing/2014/main" id="{855E1429-8CEA-20B3-2229-BCF533D3F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829" y="3524876"/>
            <a:ext cx="3967146" cy="11849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Media + pr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DIGITAL+ PRINT + OOH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Aula gym Clarins com Media e Influencers: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Oferta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mochila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encarnada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com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básicos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Gym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NOVO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46" name="ZoneTexte 33">
            <a:extLst>
              <a:ext uri="{FF2B5EF4-FFF2-40B4-BE49-F238E27FC236}">
                <a16:creationId xmlns:a16="http://schemas.microsoft.com/office/drawing/2014/main" id="{225E9283-511B-9799-4806-C662028E7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157" y="5894391"/>
            <a:ext cx="3686175" cy="11849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RECRUIT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Sampling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Leads campaign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20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Parcerias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com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ginásios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NOVO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pic>
        <p:nvPicPr>
          <p:cNvPr id="5" name="Image 10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135BD202-9070-53C3-1BBE-F15C2DEE81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43" b="617"/>
          <a:stretch/>
        </p:blipFill>
        <p:spPr>
          <a:xfrm>
            <a:off x="4165297" y="2921735"/>
            <a:ext cx="3317721" cy="31992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64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56C71EFB-147A-07E6-8870-6BC4824705E3}"/>
              </a:ext>
            </a:extLst>
          </p:cNvPr>
          <p:cNvSpPr/>
          <p:nvPr/>
        </p:nvSpPr>
        <p:spPr>
          <a:xfrm>
            <a:off x="2359747" y="2647671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F4CB796-5DAA-CCA7-5D04-9D064D99333A}"/>
              </a:ext>
            </a:extLst>
          </p:cNvPr>
          <p:cNvSpPr/>
          <p:nvPr/>
        </p:nvSpPr>
        <p:spPr>
          <a:xfrm>
            <a:off x="2359747" y="4689130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AEB0CD-0DCE-67FC-404A-466AF6C1F245}"/>
              </a:ext>
            </a:extLst>
          </p:cNvPr>
          <p:cNvSpPr/>
          <p:nvPr/>
        </p:nvSpPr>
        <p:spPr>
          <a:xfrm>
            <a:off x="4102822" y="2647671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BAB0463-D054-9953-15F4-ACD479D483B4}"/>
              </a:ext>
            </a:extLst>
          </p:cNvPr>
          <p:cNvSpPr/>
          <p:nvPr/>
        </p:nvSpPr>
        <p:spPr>
          <a:xfrm>
            <a:off x="4102822" y="4689130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7E7EFC3-1207-8697-98C0-01E94BFBB581}"/>
              </a:ext>
            </a:extLst>
          </p:cNvPr>
          <p:cNvSpPr/>
          <p:nvPr/>
        </p:nvSpPr>
        <p:spPr>
          <a:xfrm>
            <a:off x="5845897" y="2647671"/>
            <a:ext cx="34863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B7EB271-9AD2-6AE5-DB70-4775616E77CD}"/>
              </a:ext>
            </a:extLst>
          </p:cNvPr>
          <p:cNvSpPr/>
          <p:nvPr/>
        </p:nvSpPr>
        <p:spPr>
          <a:xfrm>
            <a:off x="5845897" y="4689130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F3AC70A-F937-FDB1-D057-208808CE6451}"/>
              </a:ext>
            </a:extLst>
          </p:cNvPr>
          <p:cNvSpPr/>
          <p:nvPr/>
        </p:nvSpPr>
        <p:spPr>
          <a:xfrm>
            <a:off x="7588971" y="4689130"/>
            <a:ext cx="1743075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7C5EB69-3E31-D9C7-BB96-0172C8861763}"/>
              </a:ext>
            </a:extLst>
          </p:cNvPr>
          <p:cNvSpPr txBox="1"/>
          <p:nvPr/>
        </p:nvSpPr>
        <p:spPr>
          <a:xfrm>
            <a:off x="2815258" y="4703529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CRM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CB7CB99-667C-4469-0663-6498B872ACC5}"/>
              </a:ext>
            </a:extLst>
          </p:cNvPr>
          <p:cNvSpPr txBox="1"/>
          <p:nvPr/>
        </p:nvSpPr>
        <p:spPr>
          <a:xfrm>
            <a:off x="4375807" y="4703529"/>
            <a:ext cx="115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DIGITAL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6209204-8C59-D056-A221-78F99CC97C9B}"/>
              </a:ext>
            </a:extLst>
          </p:cNvPr>
          <p:cNvSpPr txBox="1"/>
          <p:nvPr/>
        </p:nvSpPr>
        <p:spPr>
          <a:xfrm>
            <a:off x="9931111" y="2666480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VM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2FDD517-EF47-B0FE-9557-B035ADBAA7AB}"/>
              </a:ext>
            </a:extLst>
          </p:cNvPr>
          <p:cNvSpPr txBox="1"/>
          <p:nvPr/>
        </p:nvSpPr>
        <p:spPr>
          <a:xfrm>
            <a:off x="2678974" y="269925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MEDIA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1CC6900-7328-B15A-6B97-FA881B6B3830}"/>
              </a:ext>
            </a:extLst>
          </p:cNvPr>
          <p:cNvSpPr txBox="1"/>
          <p:nvPr/>
        </p:nvSpPr>
        <p:spPr>
          <a:xfrm>
            <a:off x="4615727" y="266648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3EF49A9-A90D-447B-9954-44A1084E54E7}"/>
              </a:ext>
            </a:extLst>
          </p:cNvPr>
          <p:cNvSpPr txBox="1"/>
          <p:nvPr/>
        </p:nvSpPr>
        <p:spPr>
          <a:xfrm>
            <a:off x="7257836" y="2593834"/>
            <a:ext cx="68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BA7BBF6F-3A6A-2CDD-DC73-D1582CE3EFF6}"/>
              </a:ext>
            </a:extLst>
          </p:cNvPr>
          <p:cNvSpPr txBox="1"/>
          <p:nvPr/>
        </p:nvSpPr>
        <p:spPr>
          <a:xfrm>
            <a:off x="5890410" y="2963166"/>
            <a:ext cx="3619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- SAMPLING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E74E314-6670-5AEB-A943-FAC932734BC8}"/>
              </a:ext>
            </a:extLst>
          </p:cNvPr>
          <p:cNvSpPr/>
          <p:nvPr/>
        </p:nvSpPr>
        <p:spPr>
          <a:xfrm>
            <a:off x="9332207" y="2647671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4E961BF8-8346-A029-978E-D677402751A5}"/>
              </a:ext>
            </a:extLst>
          </p:cNvPr>
          <p:cNvSpPr/>
          <p:nvPr/>
        </p:nvSpPr>
        <p:spPr>
          <a:xfrm>
            <a:off x="9328558" y="4689130"/>
            <a:ext cx="1744909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18C6157-DECC-BA03-D0C9-DA5C2A8D2F1E}"/>
              </a:ext>
            </a:extLst>
          </p:cNvPr>
          <p:cNvSpPr txBox="1"/>
          <p:nvPr/>
        </p:nvSpPr>
        <p:spPr>
          <a:xfrm>
            <a:off x="9583951" y="4724145"/>
            <a:ext cx="124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PROMOS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065A72D8-5EEB-D1AB-B2F8-D8B80213955C}"/>
              </a:ext>
            </a:extLst>
          </p:cNvPr>
          <p:cNvSpPr txBox="1"/>
          <p:nvPr/>
        </p:nvSpPr>
        <p:spPr>
          <a:xfrm>
            <a:off x="6108449" y="470352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SOCIAL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8A74BB7-3BFB-133F-432C-268B1D89C60F}"/>
              </a:ext>
            </a:extLst>
          </p:cNvPr>
          <p:cNvSpPr txBox="1"/>
          <p:nvPr/>
        </p:nvSpPr>
        <p:spPr>
          <a:xfrm>
            <a:off x="7539718" y="4715756"/>
            <a:ext cx="188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INFLUENCERS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2DE6AD8-E195-ABC3-5224-1A537A276EE9}"/>
              </a:ext>
            </a:extLst>
          </p:cNvPr>
          <p:cNvSpPr txBox="1"/>
          <p:nvPr/>
        </p:nvSpPr>
        <p:spPr>
          <a:xfrm>
            <a:off x="4149611" y="5016121"/>
            <a:ext cx="1706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- Vídeos e </a:t>
            </a:r>
            <a:r>
              <a:rPr kumimoji="0" lang="pt-PT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Posts</a:t>
            </a: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 didáticos: a importância do desmaquilhar</a:t>
            </a: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  <p:pic>
        <p:nvPicPr>
          <p:cNvPr id="27" name="Image 2">
            <a:extLst>
              <a:ext uri="{FF2B5EF4-FFF2-40B4-BE49-F238E27FC236}">
                <a16:creationId xmlns:a16="http://schemas.microsoft.com/office/drawing/2014/main" id="{2A31741E-BEE8-211D-BC4F-9FE8DE9A1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93" y="3668400"/>
            <a:ext cx="1783880" cy="15057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CEA8B6E-64D1-213B-6114-BF4141A857A6}"/>
              </a:ext>
            </a:extLst>
          </p:cNvPr>
          <p:cNvSpPr txBox="1"/>
          <p:nvPr/>
        </p:nvSpPr>
        <p:spPr>
          <a:xfrm>
            <a:off x="2548074" y="3186596"/>
            <a:ext cx="3619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NA</a:t>
            </a: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A2AFCCD-27D6-B0AB-9CBD-F7804835B9CB}"/>
              </a:ext>
            </a:extLst>
          </p:cNvPr>
          <p:cNvSpPr txBox="1"/>
          <p:nvPr/>
        </p:nvSpPr>
        <p:spPr>
          <a:xfrm>
            <a:off x="4130534" y="3098879"/>
            <a:ext cx="3619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PRESS KIT</a:t>
            </a: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D26D30C-16D5-2B08-1EC6-5475042C8C89}"/>
              </a:ext>
            </a:extLst>
          </p:cNvPr>
          <p:cNvSpPr txBox="1"/>
          <p:nvPr/>
        </p:nvSpPr>
        <p:spPr>
          <a:xfrm>
            <a:off x="9509624" y="3158449"/>
            <a:ext cx="3619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NA</a:t>
            </a: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FA082FB-751C-B17A-7992-C1B3738BDE86}"/>
              </a:ext>
            </a:extLst>
          </p:cNvPr>
          <p:cNvSpPr txBox="1"/>
          <p:nvPr/>
        </p:nvSpPr>
        <p:spPr>
          <a:xfrm>
            <a:off x="2421003" y="5174175"/>
            <a:ext cx="3619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- BD CLARINS</a:t>
            </a: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1608B31-FEDF-396A-DD4F-610B5CFAC305}"/>
              </a:ext>
            </a:extLst>
          </p:cNvPr>
          <p:cNvSpPr txBox="1"/>
          <p:nvPr/>
        </p:nvSpPr>
        <p:spPr>
          <a:xfrm>
            <a:off x="5869418" y="5063508"/>
            <a:ext cx="17069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- FB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- IG</a:t>
            </a: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CB39463-6518-CC5F-B1BA-2989F48750D1}"/>
              </a:ext>
            </a:extLst>
          </p:cNvPr>
          <p:cNvSpPr txBox="1"/>
          <p:nvPr/>
        </p:nvSpPr>
        <p:spPr>
          <a:xfrm>
            <a:off x="9583951" y="5103298"/>
            <a:ext cx="3619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NA</a:t>
            </a: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48D038D-7C7C-3C4F-B38F-1DB8234E261B}"/>
              </a:ext>
            </a:extLst>
          </p:cNvPr>
          <p:cNvSpPr txBox="1"/>
          <p:nvPr/>
        </p:nvSpPr>
        <p:spPr>
          <a:xfrm>
            <a:off x="7828256" y="5135918"/>
            <a:ext cx="3619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NA</a:t>
            </a: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305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809173" y="1606184"/>
            <a:ext cx="610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ANTI AGEING 360</a:t>
            </a:r>
          </a:p>
        </p:txBody>
      </p:sp>
      <p:sp>
        <p:nvSpPr>
          <p:cNvPr id="2" name="ZoneTexte 70">
            <a:extLst>
              <a:ext uri="{FF2B5EF4-FFF2-40B4-BE49-F238E27FC236}">
                <a16:creationId xmlns:a16="http://schemas.microsoft.com/office/drawing/2014/main" id="{672BE475-DB05-6EA0-86D8-275A8056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670" y="5055992"/>
            <a:ext cx="2741613" cy="86177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INFLUENCERS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MA + EF: PAID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NEW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MI + NL: Organic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NEW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4" name="ZoneTexte 79">
            <a:extLst>
              <a:ext uri="{FF2B5EF4-FFF2-40B4-BE49-F238E27FC236}">
                <a16:creationId xmlns:a16="http://schemas.microsoft.com/office/drawing/2014/main" id="{5A94A063-13D3-B0F4-EAF5-6BCAF25F1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103" y="2201250"/>
            <a:ext cx="3306762" cy="4924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OOH AA: 2 waves</a:t>
            </a:r>
          </a:p>
        </p:txBody>
      </p:sp>
      <p:sp>
        <p:nvSpPr>
          <p:cNvPr id="6" name="ZoneTexte 80">
            <a:extLst>
              <a:ext uri="{FF2B5EF4-FFF2-40B4-BE49-F238E27FC236}">
                <a16:creationId xmlns:a16="http://schemas.microsoft.com/office/drawing/2014/main" id="{7B75609C-99AC-4074-A4A7-1CFA88FF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022" y="3382971"/>
            <a:ext cx="2647950" cy="10464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INSTORE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Sampling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Beauty Tour S1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Clarins Experts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Kits de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recrutamento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7" name="Organigramme : Connecteur 81">
            <a:extLst>
              <a:ext uri="{FF2B5EF4-FFF2-40B4-BE49-F238E27FC236}">
                <a16:creationId xmlns:a16="http://schemas.microsoft.com/office/drawing/2014/main" id="{4A8DC28F-D2F0-9D41-BF5B-34F6F26A485A}"/>
              </a:ext>
            </a:extLst>
          </p:cNvPr>
          <p:cNvSpPr/>
          <p:nvPr/>
        </p:nvSpPr>
        <p:spPr>
          <a:xfrm>
            <a:off x="4157802" y="2649512"/>
            <a:ext cx="3532188" cy="3381375"/>
          </a:xfrm>
          <a:prstGeom prst="flowChartConnector">
            <a:avLst/>
          </a:prstGeom>
          <a:noFill/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rganigramme : Connecteur 84">
            <a:extLst>
              <a:ext uri="{FF2B5EF4-FFF2-40B4-BE49-F238E27FC236}">
                <a16:creationId xmlns:a16="http://schemas.microsoft.com/office/drawing/2014/main" id="{642C03C0-5362-3753-7E07-9CA759D2F98B}"/>
              </a:ext>
            </a:extLst>
          </p:cNvPr>
          <p:cNvSpPr/>
          <p:nvPr/>
        </p:nvSpPr>
        <p:spPr>
          <a:xfrm>
            <a:off x="5311915" y="2676435"/>
            <a:ext cx="200025" cy="179388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rganigramme : Connecteur 85">
            <a:extLst>
              <a:ext uri="{FF2B5EF4-FFF2-40B4-BE49-F238E27FC236}">
                <a16:creationId xmlns:a16="http://schemas.microsoft.com/office/drawing/2014/main" id="{32D4F287-DE8F-58C6-BD4E-9C27CE5B7122}"/>
              </a:ext>
            </a:extLst>
          </p:cNvPr>
          <p:cNvSpPr/>
          <p:nvPr/>
        </p:nvSpPr>
        <p:spPr>
          <a:xfrm>
            <a:off x="6734315" y="2793975"/>
            <a:ext cx="179387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rganigramme : Connecteur 86">
            <a:extLst>
              <a:ext uri="{FF2B5EF4-FFF2-40B4-BE49-F238E27FC236}">
                <a16:creationId xmlns:a16="http://schemas.microsoft.com/office/drawing/2014/main" id="{79B3E103-8626-68A3-9CC1-5D3F8E231CE0}"/>
              </a:ext>
            </a:extLst>
          </p:cNvPr>
          <p:cNvSpPr/>
          <p:nvPr/>
        </p:nvSpPr>
        <p:spPr>
          <a:xfrm>
            <a:off x="7442737" y="3512431"/>
            <a:ext cx="180975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rganigramme : Connecteur 87">
            <a:extLst>
              <a:ext uri="{FF2B5EF4-FFF2-40B4-BE49-F238E27FC236}">
                <a16:creationId xmlns:a16="http://schemas.microsoft.com/office/drawing/2014/main" id="{E67A1443-7974-A268-104F-46E70501063B}"/>
              </a:ext>
            </a:extLst>
          </p:cNvPr>
          <p:cNvSpPr/>
          <p:nvPr/>
        </p:nvSpPr>
        <p:spPr>
          <a:xfrm>
            <a:off x="7442737" y="4879609"/>
            <a:ext cx="180975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rganigramme : Connecteur 88">
            <a:extLst>
              <a:ext uri="{FF2B5EF4-FFF2-40B4-BE49-F238E27FC236}">
                <a16:creationId xmlns:a16="http://schemas.microsoft.com/office/drawing/2014/main" id="{FA437A1D-7AF4-F5B4-9F54-600015A54BA4}"/>
              </a:ext>
            </a:extLst>
          </p:cNvPr>
          <p:cNvSpPr/>
          <p:nvPr/>
        </p:nvSpPr>
        <p:spPr>
          <a:xfrm>
            <a:off x="4207728" y="3669073"/>
            <a:ext cx="180975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rganigramme : Connecteur 90">
            <a:extLst>
              <a:ext uri="{FF2B5EF4-FFF2-40B4-BE49-F238E27FC236}">
                <a16:creationId xmlns:a16="http://schemas.microsoft.com/office/drawing/2014/main" id="{4166F27F-BFF4-4F66-600C-6E2E9AD060F4}"/>
              </a:ext>
            </a:extLst>
          </p:cNvPr>
          <p:cNvSpPr/>
          <p:nvPr/>
        </p:nvSpPr>
        <p:spPr>
          <a:xfrm>
            <a:off x="4801533" y="5782138"/>
            <a:ext cx="179388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rganigramme : Connecteur 91">
            <a:extLst>
              <a:ext uri="{FF2B5EF4-FFF2-40B4-BE49-F238E27FC236}">
                <a16:creationId xmlns:a16="http://schemas.microsoft.com/office/drawing/2014/main" id="{43935234-08ED-0E1A-7328-349DF84B5648}"/>
              </a:ext>
            </a:extLst>
          </p:cNvPr>
          <p:cNvSpPr/>
          <p:nvPr/>
        </p:nvSpPr>
        <p:spPr>
          <a:xfrm>
            <a:off x="6524012" y="5860013"/>
            <a:ext cx="179387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ZoneTexte 33">
            <a:extLst>
              <a:ext uri="{FF2B5EF4-FFF2-40B4-BE49-F238E27FC236}">
                <a16:creationId xmlns:a16="http://schemas.microsoft.com/office/drawing/2014/main" id="{BFE94B0B-95EC-F754-FC02-B3CD77B4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464" y="3378986"/>
            <a:ext cx="3686175" cy="4924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PRESS RELEASE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Press release AA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20" name="ZoneTexte 38">
            <a:extLst>
              <a:ext uri="{FF2B5EF4-FFF2-40B4-BE49-F238E27FC236}">
                <a16:creationId xmlns:a16="http://schemas.microsoft.com/office/drawing/2014/main" id="{04B96282-1196-3DDC-346A-39B9372AD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9039" y="6171043"/>
            <a:ext cx="3357563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Digital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Retailes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Banners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Clarins.pt</a:t>
            </a:r>
          </a:p>
        </p:txBody>
      </p:sp>
      <p:sp>
        <p:nvSpPr>
          <p:cNvPr id="40" name="Organigramme : Connecteur 90">
            <a:extLst>
              <a:ext uri="{FF2B5EF4-FFF2-40B4-BE49-F238E27FC236}">
                <a16:creationId xmlns:a16="http://schemas.microsoft.com/office/drawing/2014/main" id="{3571C251-122E-582D-8FB4-96DEB6DC27E2}"/>
              </a:ext>
            </a:extLst>
          </p:cNvPr>
          <p:cNvSpPr/>
          <p:nvPr/>
        </p:nvSpPr>
        <p:spPr>
          <a:xfrm>
            <a:off x="5171620" y="5770319"/>
            <a:ext cx="179388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ZoneTexte 33">
            <a:extLst>
              <a:ext uri="{FF2B5EF4-FFF2-40B4-BE49-F238E27FC236}">
                <a16:creationId xmlns:a16="http://schemas.microsoft.com/office/drawing/2014/main" id="{6F634DCF-A7C3-50A4-0F59-BA0BCBC4B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997" y="2113704"/>
            <a:ext cx="3686175" cy="630942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 dirty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/>
              </a:rPr>
              <a:t>CRM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/>
              </a:rPr>
              <a:t>NL + SMS (#5)</a:t>
            </a:r>
            <a:endParaRPr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42" name="ZoneTexte 80">
            <a:extLst>
              <a:ext uri="{FF2B5EF4-FFF2-40B4-BE49-F238E27FC236}">
                <a16:creationId xmlns:a16="http://schemas.microsoft.com/office/drawing/2014/main" id="{AD784838-0126-38F8-09CD-B87761674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442" y="4719228"/>
            <a:ext cx="2647950" cy="86177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trade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Value Sets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GWPs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Promos: 3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28644A3D-0722-6E5A-0950-984C2ADBA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157" y="2637205"/>
            <a:ext cx="3450513" cy="361388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4" name="Organigramme : Connecteur 86">
            <a:extLst>
              <a:ext uri="{FF2B5EF4-FFF2-40B4-BE49-F238E27FC236}">
                <a16:creationId xmlns:a16="http://schemas.microsoft.com/office/drawing/2014/main" id="{D9EAD8C4-A205-4008-15F2-85BC94F748B9}"/>
              </a:ext>
            </a:extLst>
          </p:cNvPr>
          <p:cNvSpPr/>
          <p:nvPr/>
        </p:nvSpPr>
        <p:spPr>
          <a:xfrm>
            <a:off x="6550355" y="6019370"/>
            <a:ext cx="180975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rganigramme : Connecteur 86">
            <a:extLst>
              <a:ext uri="{FF2B5EF4-FFF2-40B4-BE49-F238E27FC236}">
                <a16:creationId xmlns:a16="http://schemas.microsoft.com/office/drawing/2014/main" id="{75DF6351-A99D-6C5B-EDE2-820D57F08311}"/>
              </a:ext>
            </a:extLst>
          </p:cNvPr>
          <p:cNvSpPr/>
          <p:nvPr/>
        </p:nvSpPr>
        <p:spPr>
          <a:xfrm>
            <a:off x="7393515" y="5055992"/>
            <a:ext cx="180975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rganigramme : Connecteur 88">
            <a:extLst>
              <a:ext uri="{FF2B5EF4-FFF2-40B4-BE49-F238E27FC236}">
                <a16:creationId xmlns:a16="http://schemas.microsoft.com/office/drawing/2014/main" id="{590D78AC-2445-D0FA-30E1-DE450D4D3363}"/>
              </a:ext>
            </a:extLst>
          </p:cNvPr>
          <p:cNvSpPr/>
          <p:nvPr/>
        </p:nvSpPr>
        <p:spPr>
          <a:xfrm>
            <a:off x="4134669" y="4719228"/>
            <a:ext cx="180975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ZoneTexte 33">
            <a:extLst>
              <a:ext uri="{FF2B5EF4-FFF2-40B4-BE49-F238E27FC236}">
                <a16:creationId xmlns:a16="http://schemas.microsoft.com/office/drawing/2014/main" id="{99F07E41-61D0-4A72-B17A-A8DE90828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702" y="6120775"/>
            <a:ext cx="3686175" cy="81560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SOCIAL media</a:t>
            </a:r>
            <a:endParaRPr kumimoji="0" lang="en-GB" sz="1400" b="0" i="0" u="none" strike="noStrike" kern="1200" cap="all" spc="0" normalizeH="0" baseline="0" noProof="0">
              <a:ln>
                <a:noFill/>
              </a:ln>
              <a:solidFill>
                <a:srgbClr val="D0003F"/>
              </a:solidFill>
              <a:effectLst/>
              <a:highlight>
                <a:srgbClr val="FFFF00"/>
              </a:highlight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Clarins Social Media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Retailers Social Media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89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809173" y="1606184"/>
            <a:ext cx="610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CLARINS MEN 360</a:t>
            </a:r>
          </a:p>
        </p:txBody>
      </p:sp>
      <p:pic>
        <p:nvPicPr>
          <p:cNvPr id="5" name="Image 14">
            <a:extLst>
              <a:ext uri="{FF2B5EF4-FFF2-40B4-BE49-F238E27FC236}">
                <a16:creationId xmlns:a16="http://schemas.microsoft.com/office/drawing/2014/main" id="{833FA124-76A6-22F0-FC80-708C13585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2" y="95806"/>
            <a:ext cx="1897736" cy="6355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E941912-814E-D7A0-7DA7-9F4CA65BA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265" y="2967336"/>
            <a:ext cx="2421732" cy="3082869"/>
          </a:xfrm>
          <a:prstGeom prst="rect">
            <a:avLst/>
          </a:prstGeom>
        </p:spPr>
      </p:pic>
      <p:sp>
        <p:nvSpPr>
          <p:cNvPr id="14" name="ZoneTexte 5">
            <a:extLst>
              <a:ext uri="{FF2B5EF4-FFF2-40B4-BE49-F238E27FC236}">
                <a16:creationId xmlns:a16="http://schemas.microsoft.com/office/drawing/2014/main" id="{62E1952D-4F3A-E234-9647-804E9BB6F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967" y="2949399"/>
            <a:ext cx="3841750" cy="7946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397" b="0" i="0" u="none" strike="noStrike" kern="1200" cap="none" spc="0" normalizeH="0" baseline="0" noProof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2. </a:t>
            </a:r>
            <a:r>
              <a:rPr kumimoji="0" lang="en-US" altLang="fr-FR" sz="1864" b="0" i="0" u="none" strike="noStrike" kern="1200" cap="small" spc="0" normalizeH="0" baseline="0" noProof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INFLUENCERS</a:t>
            </a:r>
          </a:p>
          <a:p>
            <a:pPr marL="232548" marR="0" lvl="0" indent="-116275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Book" panose="02000604040000020004" pitchFamily="50" charset="0"/>
              <a:buChar char="›"/>
              <a:tabLst/>
              <a:defRPr/>
            </a:pPr>
            <a:r>
              <a:rPr kumimoji="0" lang="en-US" altLang="fr-FR" sz="119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MARÇO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NEW</a:t>
            </a:r>
            <a:endParaRPr kumimoji="0" lang="en-US" altLang="fr-FR" sz="1199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232548" marR="0" lvl="0" indent="-116275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Book" panose="02000604040000020004" pitchFamily="50" charset="0"/>
              <a:buChar char="›"/>
              <a:tabLst/>
              <a:defRPr/>
            </a:pPr>
            <a:r>
              <a:rPr kumimoji="0" lang="en-US" altLang="fr-FR" sz="119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OCTOBER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NEW</a:t>
            </a:r>
            <a:endParaRPr kumimoji="0" lang="en-US" altLang="fr-FR" sz="1199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16" name="ZoneTexte 7">
            <a:extLst>
              <a:ext uri="{FF2B5EF4-FFF2-40B4-BE49-F238E27FC236}">
                <a16:creationId xmlns:a16="http://schemas.microsoft.com/office/drawing/2014/main" id="{4C09D483-BB1E-286C-2B8B-C0D8AA06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942" y="5735454"/>
            <a:ext cx="3390900" cy="112806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397" b="0" i="0" u="none" strike="noStrike" kern="1200" cap="none" spc="0" normalizeH="0" baseline="0" noProof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4. </a:t>
            </a:r>
            <a:r>
              <a:rPr kumimoji="0" lang="en-US" altLang="fr-FR" sz="1864" b="0" i="0" u="none" strike="noStrike" kern="1200" cap="small" spc="0" normalizeH="0" baseline="0" noProof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SOCIAL MEDIA</a:t>
            </a:r>
          </a:p>
          <a:p>
            <a:pPr marL="232548" marR="0" lvl="0" indent="-116275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Book" panose="02000604040000020004" pitchFamily="50" charset="0"/>
              <a:buChar char="›"/>
              <a:tabLst/>
              <a:defRPr/>
            </a:pPr>
            <a:r>
              <a:rPr kumimoji="0" lang="en-US" altLang="fr-FR" sz="119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IG and FB</a:t>
            </a:r>
          </a:p>
          <a:p>
            <a:pPr marL="232548" marR="0" lvl="0" indent="-116275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Book" panose="02000604040000020004" pitchFamily="50" charset="0"/>
              <a:buChar char="›"/>
              <a:tabLst/>
              <a:defRPr/>
            </a:pPr>
            <a:r>
              <a:rPr kumimoji="0" lang="en-US" altLang="fr-FR" sz="119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You Tube tutorials</a:t>
            </a:r>
          </a:p>
          <a:p>
            <a:pPr marL="232548" marR="0" lvl="0" indent="-116275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Book" panose="02000604040000020004" pitchFamily="50" charset="0"/>
              <a:buChar char="›"/>
              <a:tabLst/>
              <a:defRPr/>
            </a:pPr>
            <a:r>
              <a:rPr kumimoji="0" lang="en-US" altLang="fr-FR" sz="119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Spotify: Fathers Day Playlist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NEW</a:t>
            </a:r>
            <a:endParaRPr kumimoji="0" lang="en-US" altLang="fr-FR" sz="1199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116273" marR="0" lvl="0" indent="0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199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17" name="ZoneTexte 8">
            <a:extLst>
              <a:ext uri="{FF2B5EF4-FFF2-40B4-BE49-F238E27FC236}">
                <a16:creationId xmlns:a16="http://schemas.microsoft.com/office/drawing/2014/main" id="{8C6B9999-AFCD-F117-1EEF-6BF65ABC2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4116" y="2169419"/>
            <a:ext cx="3673475" cy="6457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397" b="0" i="0" u="none" strike="noStrike" kern="1200" cap="none" spc="0" normalizeH="0" baseline="0" noProof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1. </a:t>
            </a:r>
            <a:r>
              <a:rPr kumimoji="0" lang="en-US" altLang="fr-FR" sz="1864" b="0" i="0" u="none" strike="noStrike" kern="1200" cap="small" spc="0" normalizeH="0" baseline="0" noProof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</a:t>
            </a:r>
          </a:p>
          <a:p>
            <a:pPr marL="1936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19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DIGITAL PRESS RELEASE (DIA PAI)</a:t>
            </a:r>
          </a:p>
        </p:txBody>
      </p:sp>
      <p:sp>
        <p:nvSpPr>
          <p:cNvPr id="21" name="ZoneTexte 9">
            <a:extLst>
              <a:ext uri="{FF2B5EF4-FFF2-40B4-BE49-F238E27FC236}">
                <a16:creationId xmlns:a16="http://schemas.microsoft.com/office/drawing/2014/main" id="{53637950-41E6-492B-8B06-EF6F0B8AC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547" y="4514874"/>
            <a:ext cx="3841750" cy="112806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397" b="0" i="0" u="none" strike="noStrike" kern="1200" cap="none" spc="0" normalizeH="0" baseline="0" noProof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3. </a:t>
            </a:r>
            <a:r>
              <a:rPr kumimoji="0" lang="en-US" altLang="fr-FR" sz="1864" b="0" i="0" u="none" strike="noStrike" kern="1200" cap="small" spc="0" normalizeH="0" baseline="0" noProof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RECRUIT</a:t>
            </a:r>
          </a:p>
          <a:p>
            <a:pPr marL="116273" marR="0" lvl="0" indent="0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19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› PARTNERSHIPS (INTIMISSIMI UOMO)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NEW</a:t>
            </a:r>
            <a:endParaRPr kumimoji="0" lang="en-US" altLang="fr-FR" sz="1199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116273" marR="0" lvl="0" indent="0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19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› BEAUTY SCHOOLS</a:t>
            </a:r>
          </a:p>
          <a:p>
            <a:pPr marL="116273" marR="0" lvl="0" indent="0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19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› SAMPLING</a:t>
            </a:r>
          </a:p>
          <a:p>
            <a:pPr marL="116273" marR="0" lvl="0" indent="0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199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grpSp>
        <p:nvGrpSpPr>
          <p:cNvPr id="23" name="Groupe 44">
            <a:extLst>
              <a:ext uri="{FF2B5EF4-FFF2-40B4-BE49-F238E27FC236}">
                <a16:creationId xmlns:a16="http://schemas.microsoft.com/office/drawing/2014/main" id="{964B4ED1-4A9C-8213-C2B2-0406FB9790B7}"/>
              </a:ext>
            </a:extLst>
          </p:cNvPr>
          <p:cNvGrpSpPr>
            <a:grpSpLocks/>
          </p:cNvGrpSpPr>
          <p:nvPr/>
        </p:nvGrpSpPr>
        <p:grpSpPr bwMode="auto">
          <a:xfrm>
            <a:off x="6779931" y="2376787"/>
            <a:ext cx="1376362" cy="438150"/>
            <a:chOff x="6838955" y="1467298"/>
            <a:chExt cx="1376050" cy="437807"/>
          </a:xfrm>
        </p:grpSpPr>
        <p:cxnSp>
          <p:nvCxnSpPr>
            <p:cNvPr id="24" name="Connecteur droit 11">
              <a:extLst>
                <a:ext uri="{FF2B5EF4-FFF2-40B4-BE49-F238E27FC236}">
                  <a16:creationId xmlns:a16="http://schemas.microsoft.com/office/drawing/2014/main" id="{E257CAF2-13C3-C6F3-34C5-B7321EEE9F56}"/>
                </a:ext>
              </a:extLst>
            </p:cNvPr>
            <p:cNvCxnSpPr>
              <a:cxnSpLocks/>
              <a:stCxn id="26" idx="7"/>
            </p:cNvCxnSpPr>
            <p:nvPr/>
          </p:nvCxnSpPr>
          <p:spPr>
            <a:xfrm flipV="1">
              <a:off x="6853239" y="1470471"/>
              <a:ext cx="319016" cy="420359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5" name="Connecteur droit 12">
              <a:extLst>
                <a:ext uri="{FF2B5EF4-FFF2-40B4-BE49-F238E27FC236}">
                  <a16:creationId xmlns:a16="http://schemas.microsoft.com/office/drawing/2014/main" id="{97607AC3-8D6C-C09F-95A0-BC2FB279EA5F}"/>
                </a:ext>
              </a:extLst>
            </p:cNvPr>
            <p:cNvCxnSpPr/>
            <p:nvPr/>
          </p:nvCxnSpPr>
          <p:spPr>
            <a:xfrm>
              <a:off x="7172254" y="1467298"/>
              <a:ext cx="1042751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26" name="Organigramme : Connecteur 13">
              <a:extLst>
                <a:ext uri="{FF2B5EF4-FFF2-40B4-BE49-F238E27FC236}">
                  <a16:creationId xmlns:a16="http://schemas.microsoft.com/office/drawing/2014/main" id="{21F6EAE6-DF9E-E635-3BC3-738362AFCAD1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6838955" y="1803585"/>
              <a:ext cx="99989" cy="101520"/>
            </a:xfrm>
            <a:prstGeom prst="flowChartConnector">
              <a:avLst/>
            </a:prstGeom>
            <a:solidFill>
              <a:srgbClr val="DD221D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e 45">
            <a:extLst>
              <a:ext uri="{FF2B5EF4-FFF2-40B4-BE49-F238E27FC236}">
                <a16:creationId xmlns:a16="http://schemas.microsoft.com/office/drawing/2014/main" id="{09E98800-E7FC-DEC7-ED0B-22B0343F76AC}"/>
              </a:ext>
            </a:extLst>
          </p:cNvPr>
          <p:cNvGrpSpPr>
            <a:grpSpLocks/>
          </p:cNvGrpSpPr>
          <p:nvPr/>
        </p:nvGrpSpPr>
        <p:grpSpPr bwMode="auto">
          <a:xfrm>
            <a:off x="7556855" y="3183208"/>
            <a:ext cx="1281112" cy="358775"/>
            <a:chOff x="7544519" y="2431103"/>
            <a:chExt cx="1280394" cy="359397"/>
          </a:xfrm>
        </p:grpSpPr>
        <p:cxnSp>
          <p:nvCxnSpPr>
            <p:cNvPr id="29" name="Connecteur droit 15">
              <a:extLst>
                <a:ext uri="{FF2B5EF4-FFF2-40B4-BE49-F238E27FC236}">
                  <a16:creationId xmlns:a16="http://schemas.microsoft.com/office/drawing/2014/main" id="{6E5DC16C-B00D-9626-8305-B871F601FC02}"/>
                </a:ext>
              </a:extLst>
            </p:cNvPr>
            <p:cNvCxnSpPr/>
            <p:nvPr/>
          </p:nvCxnSpPr>
          <p:spPr>
            <a:xfrm flipV="1">
              <a:off x="7573078" y="2431103"/>
              <a:ext cx="315735" cy="327592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0" name="Connecteur droit 16">
              <a:extLst>
                <a:ext uri="{FF2B5EF4-FFF2-40B4-BE49-F238E27FC236}">
                  <a16:creationId xmlns:a16="http://schemas.microsoft.com/office/drawing/2014/main" id="{3B63CB1B-59F3-537A-652F-876CB2BCF5EC}"/>
                </a:ext>
              </a:extLst>
            </p:cNvPr>
            <p:cNvCxnSpPr/>
            <p:nvPr/>
          </p:nvCxnSpPr>
          <p:spPr>
            <a:xfrm>
              <a:off x="7882466" y="2431103"/>
              <a:ext cx="942447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32" name="Organigramme : Connecteur 17">
              <a:extLst>
                <a:ext uri="{FF2B5EF4-FFF2-40B4-BE49-F238E27FC236}">
                  <a16:creationId xmlns:a16="http://schemas.microsoft.com/office/drawing/2014/main" id="{DE3A8B04-C93A-65B9-F1C1-C43FF58CE6AE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7544519" y="2688724"/>
              <a:ext cx="99956" cy="101776"/>
            </a:xfrm>
            <a:prstGeom prst="flowChartConnector">
              <a:avLst/>
            </a:prstGeom>
            <a:solidFill>
              <a:srgbClr val="BE0B3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e 46">
            <a:extLst>
              <a:ext uri="{FF2B5EF4-FFF2-40B4-BE49-F238E27FC236}">
                <a16:creationId xmlns:a16="http://schemas.microsoft.com/office/drawing/2014/main" id="{9B3E3C94-7A98-D59A-F882-E358AC7019ED}"/>
              </a:ext>
            </a:extLst>
          </p:cNvPr>
          <p:cNvGrpSpPr>
            <a:grpSpLocks/>
          </p:cNvGrpSpPr>
          <p:nvPr/>
        </p:nvGrpSpPr>
        <p:grpSpPr bwMode="auto">
          <a:xfrm>
            <a:off x="7724735" y="4166834"/>
            <a:ext cx="836612" cy="231775"/>
            <a:chOff x="7642327" y="3742550"/>
            <a:chExt cx="836313" cy="232374"/>
          </a:xfrm>
        </p:grpSpPr>
        <p:cxnSp>
          <p:nvCxnSpPr>
            <p:cNvPr id="34" name="Connecteur droit 19">
              <a:extLst>
                <a:ext uri="{FF2B5EF4-FFF2-40B4-BE49-F238E27FC236}">
                  <a16:creationId xmlns:a16="http://schemas.microsoft.com/office/drawing/2014/main" id="{38591212-6002-9896-1C51-4FFB15C15B87}"/>
                </a:ext>
              </a:extLst>
            </p:cNvPr>
            <p:cNvCxnSpPr/>
            <p:nvPr/>
          </p:nvCxnSpPr>
          <p:spPr>
            <a:xfrm>
              <a:off x="7669304" y="3768016"/>
              <a:ext cx="250735" cy="203725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35" name="Connecteur droit 20">
              <a:extLst>
                <a:ext uri="{FF2B5EF4-FFF2-40B4-BE49-F238E27FC236}">
                  <a16:creationId xmlns:a16="http://schemas.microsoft.com/office/drawing/2014/main" id="{4F2EA585-4C75-68AB-2D68-C39E7A5C7BAB}"/>
                </a:ext>
              </a:extLst>
            </p:cNvPr>
            <p:cNvCxnSpPr>
              <a:cxnSpLocks/>
            </p:cNvCxnSpPr>
            <p:nvPr/>
          </p:nvCxnSpPr>
          <p:spPr>
            <a:xfrm>
              <a:off x="7920040" y="3974924"/>
              <a:ext cx="55860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36" name="Organigramme : Connecteur 21">
              <a:extLst>
                <a:ext uri="{FF2B5EF4-FFF2-40B4-BE49-F238E27FC236}">
                  <a16:creationId xmlns:a16="http://schemas.microsoft.com/office/drawing/2014/main" id="{4C295857-A590-C607-E711-B10C0CDCE05C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7642327" y="3742550"/>
              <a:ext cx="99976" cy="101863"/>
            </a:xfrm>
            <a:prstGeom prst="flowChartConnector">
              <a:avLst/>
            </a:prstGeom>
            <a:solidFill>
              <a:srgbClr val="BE0B3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e 26">
            <a:extLst>
              <a:ext uri="{FF2B5EF4-FFF2-40B4-BE49-F238E27FC236}">
                <a16:creationId xmlns:a16="http://schemas.microsoft.com/office/drawing/2014/main" id="{E72DE93C-E9D2-A765-62CD-E519EA27397C}"/>
              </a:ext>
            </a:extLst>
          </p:cNvPr>
          <p:cNvGrpSpPr/>
          <p:nvPr/>
        </p:nvGrpSpPr>
        <p:grpSpPr>
          <a:xfrm rot="2160807">
            <a:off x="5129358" y="6272818"/>
            <a:ext cx="100509" cy="305469"/>
            <a:chOff x="6050088" y="5111880"/>
            <a:chExt cx="100509" cy="305469"/>
          </a:xfrm>
          <a:solidFill>
            <a:srgbClr val="853809"/>
          </a:solidFill>
        </p:grpSpPr>
        <p:cxnSp>
          <p:nvCxnSpPr>
            <p:cNvPr id="38" name="Connecteur droit 27">
              <a:extLst>
                <a:ext uri="{FF2B5EF4-FFF2-40B4-BE49-F238E27FC236}">
                  <a16:creationId xmlns:a16="http://schemas.microsoft.com/office/drawing/2014/main" id="{B05CEAD7-8CE4-B910-EF6A-C2DA2AD7EA6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167614"/>
              <a:ext cx="0" cy="249735"/>
            </a:xfrm>
            <a:prstGeom prst="line">
              <a:avLst/>
            </a:prstGeom>
            <a:grp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39" name="Organigramme : Connecteur 28">
              <a:extLst>
                <a:ext uri="{FF2B5EF4-FFF2-40B4-BE49-F238E27FC236}">
                  <a16:creationId xmlns:a16="http://schemas.microsoft.com/office/drawing/2014/main" id="{97FBECC5-71A7-715F-E106-D7ABD7AD9A33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6050088" y="5111880"/>
              <a:ext cx="100509" cy="101106"/>
            </a:xfrm>
            <a:prstGeom prst="flowChartConnector">
              <a:avLst/>
            </a:prstGeom>
            <a:solidFill>
              <a:srgbClr val="BE0B3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e 40">
            <a:extLst>
              <a:ext uri="{FF2B5EF4-FFF2-40B4-BE49-F238E27FC236}">
                <a16:creationId xmlns:a16="http://schemas.microsoft.com/office/drawing/2014/main" id="{A9E4B4DC-D8B8-B13B-D997-EE331D6BEA8F}"/>
              </a:ext>
            </a:extLst>
          </p:cNvPr>
          <p:cNvGrpSpPr>
            <a:grpSpLocks/>
          </p:cNvGrpSpPr>
          <p:nvPr/>
        </p:nvGrpSpPr>
        <p:grpSpPr bwMode="auto">
          <a:xfrm>
            <a:off x="7532358" y="5363185"/>
            <a:ext cx="962025" cy="496888"/>
            <a:chOff x="7171473" y="4609188"/>
            <a:chExt cx="962421" cy="496059"/>
          </a:xfrm>
        </p:grpSpPr>
        <p:cxnSp>
          <p:nvCxnSpPr>
            <p:cNvPr id="49" name="Connecteur droit 30">
              <a:extLst>
                <a:ext uri="{FF2B5EF4-FFF2-40B4-BE49-F238E27FC236}">
                  <a16:creationId xmlns:a16="http://schemas.microsoft.com/office/drawing/2014/main" id="{ABD04C8A-D4D0-CD37-EF01-53A2A97E2E05}"/>
                </a:ext>
              </a:extLst>
            </p:cNvPr>
            <p:cNvCxnSpPr>
              <a:cxnSpLocks/>
            </p:cNvCxnSpPr>
            <p:nvPr/>
          </p:nvCxnSpPr>
          <p:spPr>
            <a:xfrm>
              <a:off x="7220705" y="4655149"/>
              <a:ext cx="277927" cy="45009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50" name="Connecteur droit 31">
              <a:extLst>
                <a:ext uri="{FF2B5EF4-FFF2-40B4-BE49-F238E27FC236}">
                  <a16:creationId xmlns:a16="http://schemas.microsoft.com/office/drawing/2014/main" id="{03B0D873-07FC-B3CA-D31E-0A88134739CA}"/>
                </a:ext>
              </a:extLst>
            </p:cNvPr>
            <p:cNvCxnSpPr/>
            <p:nvPr/>
          </p:nvCxnSpPr>
          <p:spPr>
            <a:xfrm>
              <a:off x="7498633" y="5102077"/>
              <a:ext cx="635261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51" name="Organigramme : Connecteur 32">
              <a:extLst>
                <a:ext uri="{FF2B5EF4-FFF2-40B4-BE49-F238E27FC236}">
                  <a16:creationId xmlns:a16="http://schemas.microsoft.com/office/drawing/2014/main" id="{AF1CBDD6-6C79-D76C-0645-C429B4775923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7171473" y="4609188"/>
              <a:ext cx="100053" cy="101430"/>
            </a:xfrm>
            <a:prstGeom prst="flowChartConnector">
              <a:avLst/>
            </a:prstGeom>
            <a:solidFill>
              <a:srgbClr val="BE0B3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e 42">
            <a:extLst>
              <a:ext uri="{FF2B5EF4-FFF2-40B4-BE49-F238E27FC236}">
                <a16:creationId xmlns:a16="http://schemas.microsoft.com/office/drawing/2014/main" id="{3B906319-43B0-3D10-D992-F420F31C4852}"/>
              </a:ext>
            </a:extLst>
          </p:cNvPr>
          <p:cNvGrpSpPr>
            <a:grpSpLocks/>
          </p:cNvGrpSpPr>
          <p:nvPr/>
        </p:nvGrpSpPr>
        <p:grpSpPr bwMode="auto">
          <a:xfrm>
            <a:off x="2761017" y="3027648"/>
            <a:ext cx="1447800" cy="401637"/>
            <a:chOff x="2954007" y="2382897"/>
            <a:chExt cx="1448785" cy="402212"/>
          </a:xfrm>
        </p:grpSpPr>
        <p:cxnSp>
          <p:nvCxnSpPr>
            <p:cNvPr id="53" name="Connecteur droit 34">
              <a:extLst>
                <a:ext uri="{FF2B5EF4-FFF2-40B4-BE49-F238E27FC236}">
                  <a16:creationId xmlns:a16="http://schemas.microsoft.com/office/drawing/2014/main" id="{D0943F2E-2096-4F80-AC88-7784B77FC0DE}"/>
                </a:ext>
              </a:extLst>
            </p:cNvPr>
            <p:cNvCxnSpPr/>
            <p:nvPr/>
          </p:nvCxnSpPr>
          <p:spPr>
            <a:xfrm flipH="1" flipV="1">
              <a:off x="3986584" y="2382897"/>
              <a:ext cx="346310" cy="34657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54" name="Connecteur droit 35">
              <a:extLst>
                <a:ext uri="{FF2B5EF4-FFF2-40B4-BE49-F238E27FC236}">
                  <a16:creationId xmlns:a16="http://schemas.microsoft.com/office/drawing/2014/main" id="{10FC6A87-68E2-E23A-C244-93E1DA823C5E}"/>
                </a:ext>
              </a:extLst>
            </p:cNvPr>
            <p:cNvCxnSpPr/>
            <p:nvPr/>
          </p:nvCxnSpPr>
          <p:spPr>
            <a:xfrm>
              <a:off x="2954007" y="2382897"/>
              <a:ext cx="1032577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55" name="Organigramme : Connecteur 36">
              <a:extLst>
                <a:ext uri="{FF2B5EF4-FFF2-40B4-BE49-F238E27FC236}">
                  <a16:creationId xmlns:a16="http://schemas.microsoft.com/office/drawing/2014/main" id="{965BE98D-15E8-3E15-E69B-974ABCC98F9C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4302711" y="2683364"/>
              <a:ext cx="100081" cy="101745"/>
            </a:xfrm>
            <a:prstGeom prst="flowChartConnector">
              <a:avLst/>
            </a:prstGeom>
            <a:solidFill>
              <a:srgbClr val="BE0B3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ZoneTexte 41">
            <a:extLst>
              <a:ext uri="{FF2B5EF4-FFF2-40B4-BE49-F238E27FC236}">
                <a16:creationId xmlns:a16="http://schemas.microsoft.com/office/drawing/2014/main" id="{707D2504-7612-AF8A-CA1E-E2122D6A5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7684" y="4507766"/>
            <a:ext cx="2795588" cy="7946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397" b="0" i="0" u="none" strike="noStrike" kern="1200" cap="none" spc="0" normalizeH="0" baseline="0" noProof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6. </a:t>
            </a:r>
            <a:r>
              <a:rPr kumimoji="0" lang="en-US" altLang="fr-FR" sz="1860" b="0" i="0" u="none" strike="noStrike" kern="1200" cap="small" spc="0" normalizeH="0" baseline="0" noProof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trade</a:t>
            </a:r>
            <a:endParaRPr kumimoji="0" lang="en-US" altLang="fr-FR" sz="1860" b="0" i="0" u="none" strike="noStrike" kern="1200" cap="none" spc="0" normalizeH="0" baseline="0" noProof="0">
              <a:ln>
                <a:noFill/>
              </a:ln>
              <a:solidFill>
                <a:srgbClr val="DD221D"/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32548" marR="0" lvl="0" indent="-116275" algn="r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Book" panose="02000604040000020004" pitchFamily="50" charset="0"/>
              <a:buChar char="›"/>
              <a:tabLst/>
              <a:defRPr/>
            </a:pPr>
            <a:r>
              <a:rPr kumimoji="0" lang="en-US" altLang="fr-FR" sz="119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PROMO</a:t>
            </a:r>
          </a:p>
          <a:p>
            <a:pPr marL="232548" marR="0" lvl="0" indent="-116275" algn="r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Book" panose="02000604040000020004" pitchFamily="50" charset="0"/>
              <a:buChar char="›"/>
              <a:tabLst/>
              <a:defRPr/>
            </a:pPr>
            <a:r>
              <a:rPr lang="en-US" altLang="fr-FR" sz="1199">
                <a:solidFill>
                  <a:srgbClr val="7F7F7F"/>
                </a:solidFill>
                <a:latin typeface="Gotham Book" panose="02000604040000020004" pitchFamily="50" charset="0"/>
              </a:rPr>
              <a:t>GWP</a:t>
            </a:r>
            <a:endParaRPr kumimoji="0" lang="en-US" altLang="fr-FR" sz="1199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grpSp>
        <p:nvGrpSpPr>
          <p:cNvPr id="57" name="Groupe 42">
            <a:extLst>
              <a:ext uri="{FF2B5EF4-FFF2-40B4-BE49-F238E27FC236}">
                <a16:creationId xmlns:a16="http://schemas.microsoft.com/office/drawing/2014/main" id="{7A14B584-AA58-8F9D-34B8-F2F79A6B657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386007" y="4507766"/>
            <a:ext cx="1530350" cy="394334"/>
            <a:chOff x="2954007" y="2382897"/>
            <a:chExt cx="1448785" cy="402212"/>
          </a:xfrm>
        </p:grpSpPr>
        <p:cxnSp>
          <p:nvCxnSpPr>
            <p:cNvPr id="58" name="Connecteur droit 43">
              <a:extLst>
                <a:ext uri="{FF2B5EF4-FFF2-40B4-BE49-F238E27FC236}">
                  <a16:creationId xmlns:a16="http://schemas.microsoft.com/office/drawing/2014/main" id="{4448B174-BC81-266F-2826-42B2ED2C1374}"/>
                </a:ext>
              </a:extLst>
            </p:cNvPr>
            <p:cNvCxnSpPr/>
            <p:nvPr/>
          </p:nvCxnSpPr>
          <p:spPr>
            <a:xfrm flipH="1" flipV="1">
              <a:off x="3986584" y="2382897"/>
              <a:ext cx="346310" cy="34657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59" name="Connecteur droit 44">
              <a:extLst>
                <a:ext uri="{FF2B5EF4-FFF2-40B4-BE49-F238E27FC236}">
                  <a16:creationId xmlns:a16="http://schemas.microsoft.com/office/drawing/2014/main" id="{862F926E-B640-62E9-C47D-EAD265DD7C93}"/>
                </a:ext>
              </a:extLst>
            </p:cNvPr>
            <p:cNvCxnSpPr/>
            <p:nvPr/>
          </p:nvCxnSpPr>
          <p:spPr>
            <a:xfrm>
              <a:off x="2954007" y="2382897"/>
              <a:ext cx="1032577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60" name="Organigramme : Connecteur 45">
              <a:extLst>
                <a:ext uri="{FF2B5EF4-FFF2-40B4-BE49-F238E27FC236}">
                  <a16:creationId xmlns:a16="http://schemas.microsoft.com/office/drawing/2014/main" id="{3B6EA1EB-5157-F6B9-D75E-F63C85148331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4302711" y="2683364"/>
              <a:ext cx="100081" cy="101745"/>
            </a:xfrm>
            <a:prstGeom prst="flowChartConnector">
              <a:avLst/>
            </a:prstGeom>
            <a:solidFill>
              <a:srgbClr val="BE0B3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ZoneTexte 47">
            <a:extLst>
              <a:ext uri="{FF2B5EF4-FFF2-40B4-BE49-F238E27FC236}">
                <a16:creationId xmlns:a16="http://schemas.microsoft.com/office/drawing/2014/main" id="{1DE9373B-FAA1-EB5F-5675-9383BFAAB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881" y="6134222"/>
            <a:ext cx="2421732" cy="794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397" b="0" i="0" u="none" strike="noStrike" kern="1200" cap="none" spc="0" normalizeH="0" baseline="0" noProof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5. </a:t>
            </a:r>
            <a:r>
              <a:rPr kumimoji="0" lang="en-US" altLang="fr-FR" sz="1864" b="0" i="0" u="none" strike="noStrike" kern="1200" cap="small" spc="0" normalizeH="0" baseline="0" noProof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DIGITAL</a:t>
            </a:r>
          </a:p>
          <a:p>
            <a:pPr marL="116273" marR="0" lvl="0" indent="0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19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› CLARINS.PT</a:t>
            </a:r>
          </a:p>
          <a:p>
            <a:pPr marL="116273" marR="0" lvl="0" indent="0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199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› RETAILERS</a:t>
            </a:r>
          </a:p>
        </p:txBody>
      </p:sp>
      <p:grpSp>
        <p:nvGrpSpPr>
          <p:cNvPr id="62" name="Groupe 4">
            <a:extLst>
              <a:ext uri="{FF2B5EF4-FFF2-40B4-BE49-F238E27FC236}">
                <a16:creationId xmlns:a16="http://schemas.microsoft.com/office/drawing/2014/main" id="{D8FE57AB-9732-056F-9863-12D5F45EF4F0}"/>
              </a:ext>
            </a:extLst>
          </p:cNvPr>
          <p:cNvGrpSpPr>
            <a:grpSpLocks/>
          </p:cNvGrpSpPr>
          <p:nvPr/>
        </p:nvGrpSpPr>
        <p:grpSpPr bwMode="auto">
          <a:xfrm>
            <a:off x="3797031" y="2515540"/>
            <a:ext cx="4056856" cy="3910015"/>
            <a:chOff x="3332119" y="1513636"/>
            <a:chExt cx="4057052" cy="3910267"/>
          </a:xfrm>
        </p:grpSpPr>
        <p:sp>
          <p:nvSpPr>
            <p:cNvPr id="63" name="Ellipse 3">
              <a:extLst>
                <a:ext uri="{FF2B5EF4-FFF2-40B4-BE49-F238E27FC236}">
                  <a16:creationId xmlns:a16="http://schemas.microsoft.com/office/drawing/2014/main" id="{407072D8-F88D-C3EC-3E02-33C619ED43EE}"/>
                </a:ext>
              </a:extLst>
            </p:cNvPr>
            <p:cNvSpPr/>
            <p:nvPr/>
          </p:nvSpPr>
          <p:spPr>
            <a:xfrm>
              <a:off x="3395622" y="1513636"/>
              <a:ext cx="3911789" cy="3910267"/>
            </a:xfrm>
            <a:prstGeom prst="ellipse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93663" marR="0" lvl="0" indent="-936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Bouée 3">
              <a:extLst>
                <a:ext uri="{FF2B5EF4-FFF2-40B4-BE49-F238E27FC236}">
                  <a16:creationId xmlns:a16="http://schemas.microsoft.com/office/drawing/2014/main" id="{1332DB49-74A6-CB8A-65FD-0DF9FD261064}"/>
                </a:ext>
              </a:extLst>
            </p:cNvPr>
            <p:cNvSpPr/>
            <p:nvPr/>
          </p:nvSpPr>
          <p:spPr>
            <a:xfrm>
              <a:off x="3652809" y="2286800"/>
              <a:ext cx="163521" cy="161936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93663" marR="0" lvl="0" indent="-936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Bouée 5">
              <a:extLst>
                <a:ext uri="{FF2B5EF4-FFF2-40B4-BE49-F238E27FC236}">
                  <a16:creationId xmlns:a16="http://schemas.microsoft.com/office/drawing/2014/main" id="{021C0035-E8B7-3E4A-B848-FB48349C7AB3}"/>
                </a:ext>
              </a:extLst>
            </p:cNvPr>
            <p:cNvSpPr/>
            <p:nvPr/>
          </p:nvSpPr>
          <p:spPr>
            <a:xfrm>
              <a:off x="6296124" y="1712880"/>
              <a:ext cx="161933" cy="16352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93663" marR="0" lvl="0" indent="-936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Bouée 7">
              <a:extLst>
                <a:ext uri="{FF2B5EF4-FFF2-40B4-BE49-F238E27FC236}">
                  <a16:creationId xmlns:a16="http://schemas.microsoft.com/office/drawing/2014/main" id="{9E8B260F-D1F7-0E31-4130-2DAAE15E3A4B}"/>
                </a:ext>
              </a:extLst>
            </p:cNvPr>
            <p:cNvSpPr/>
            <p:nvPr/>
          </p:nvSpPr>
          <p:spPr>
            <a:xfrm>
              <a:off x="7225650" y="3098057"/>
              <a:ext cx="163521" cy="163523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93663" marR="0" lvl="0" indent="-936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Bouée 8">
              <a:extLst>
                <a:ext uri="{FF2B5EF4-FFF2-40B4-BE49-F238E27FC236}">
                  <a16:creationId xmlns:a16="http://schemas.microsoft.com/office/drawing/2014/main" id="{0BDECDA6-CDE5-5249-0296-FD032AA5CE93}"/>
                </a:ext>
              </a:extLst>
            </p:cNvPr>
            <p:cNvSpPr/>
            <p:nvPr/>
          </p:nvSpPr>
          <p:spPr>
            <a:xfrm>
              <a:off x="7025289" y="4291982"/>
              <a:ext cx="165108" cy="16352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93663" marR="0" lvl="0" indent="-936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Bouée 10">
              <a:extLst>
                <a:ext uri="{FF2B5EF4-FFF2-40B4-BE49-F238E27FC236}">
                  <a16:creationId xmlns:a16="http://schemas.microsoft.com/office/drawing/2014/main" id="{1967E8A1-C8EE-B6FA-9962-9AE3B489F394}"/>
                </a:ext>
              </a:extLst>
            </p:cNvPr>
            <p:cNvSpPr/>
            <p:nvPr/>
          </p:nvSpPr>
          <p:spPr>
            <a:xfrm>
              <a:off x="4662131" y="5256128"/>
              <a:ext cx="163520" cy="16352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93663" marR="0" lvl="0" indent="-936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Bouée 12">
              <a:extLst>
                <a:ext uri="{FF2B5EF4-FFF2-40B4-BE49-F238E27FC236}">
                  <a16:creationId xmlns:a16="http://schemas.microsoft.com/office/drawing/2014/main" id="{D7DD0531-0160-CF5A-76F4-7F81612231E3}"/>
                </a:ext>
              </a:extLst>
            </p:cNvPr>
            <p:cNvSpPr/>
            <p:nvPr/>
          </p:nvSpPr>
          <p:spPr>
            <a:xfrm>
              <a:off x="3332119" y="3407648"/>
              <a:ext cx="163521" cy="163524"/>
            </a:xfrm>
            <a:prstGeom prst="donu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93663" marR="0" lvl="0" indent="-93663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ZoneTexte 9">
            <a:extLst>
              <a:ext uri="{FF2B5EF4-FFF2-40B4-BE49-F238E27FC236}">
                <a16:creationId xmlns:a16="http://schemas.microsoft.com/office/drawing/2014/main" id="{D7ABCDE0-1AD7-03AD-589B-19EBAD32F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34" y="2241551"/>
            <a:ext cx="3841750" cy="96135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397" b="0" i="0" u="none" strike="noStrike" kern="1200" cap="none" spc="0" normalizeH="0" baseline="0" noProof="0" dirty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7. </a:t>
            </a:r>
            <a:r>
              <a:rPr kumimoji="0" lang="en-US" altLang="fr-FR" sz="1864" b="0" i="0" u="none" strike="noStrike" kern="1200" cap="small" spc="0" normalizeH="0" baseline="0" noProof="0" dirty="0">
                <a:ln>
                  <a:noFill/>
                </a:ln>
                <a:solidFill>
                  <a:srgbClr val="DD221D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CRM</a:t>
            </a:r>
          </a:p>
          <a:p>
            <a:pPr marL="232548" marR="0" lvl="0" indent="-116275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Book" panose="02000604040000020004" pitchFamily="50" charset="0"/>
              <a:buChar char="›"/>
              <a:tabLst/>
              <a:defRPr/>
            </a:pPr>
            <a:r>
              <a:rPr kumimoji="0" lang="en-US" altLang="fr-FR" sz="1199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EMAIL: BD CLARINS + RETAILERS</a:t>
            </a:r>
          </a:p>
          <a:p>
            <a:pPr marL="232548" marR="0" lvl="0" indent="-116275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Book" panose="02000604040000020004" pitchFamily="50" charset="0"/>
              <a:buChar char="›"/>
              <a:tabLst/>
              <a:defRPr/>
            </a:pPr>
            <a:r>
              <a:rPr kumimoji="0" lang="en-US" altLang="fr-FR" sz="1199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PARTNERSHIPS: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NEW</a:t>
            </a:r>
            <a:endParaRPr kumimoji="0" lang="en-US" altLang="fr-FR" sz="1199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232548" marR="0" lvl="0" indent="-116275" algn="l" defTabSz="914400" rtl="0" eaLnBrk="1" fontAlgn="auto" latinLnBrk="0" hangingPunct="1">
              <a:lnSpc>
                <a:spcPts val="13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Book" panose="02000604040000020004" pitchFamily="50" charset="0"/>
              <a:buChar char="›"/>
              <a:tabLst/>
              <a:defRPr/>
            </a:pPr>
            <a:endParaRPr kumimoji="0" lang="en-US" altLang="fr-FR" sz="1199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71" name="Bouée 7">
            <a:extLst>
              <a:ext uri="{FF2B5EF4-FFF2-40B4-BE49-F238E27FC236}">
                <a16:creationId xmlns:a16="http://schemas.microsoft.com/office/drawing/2014/main" id="{5D3915FB-8A52-F4AD-539B-D3EC1BC2E0C1}"/>
              </a:ext>
            </a:extLst>
          </p:cNvPr>
          <p:cNvSpPr/>
          <p:nvPr/>
        </p:nvSpPr>
        <p:spPr bwMode="auto">
          <a:xfrm>
            <a:off x="7549281" y="3413697"/>
            <a:ext cx="163513" cy="163512"/>
          </a:xfrm>
          <a:prstGeom prst="donu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3663" marR="0" lvl="0" indent="-936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8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386512" y="1629453"/>
            <a:ext cx="610783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  <a:latin typeface="Gotham Bold"/>
              </a:rPr>
              <a:t>STATUS CLARINS X A MINHA FARMÁCIA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ld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97441D-0DF2-4457-AD77-8AA09CF6CC21}"/>
              </a:ext>
            </a:extLst>
          </p:cNvPr>
          <p:cNvSpPr txBox="1"/>
          <p:nvPr/>
        </p:nvSpPr>
        <p:spPr>
          <a:xfrm>
            <a:off x="1380095" y="2449832"/>
            <a:ext cx="8620640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pt-PT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Questões a validar:</a:t>
            </a:r>
          </a:p>
          <a:p>
            <a:pPr>
              <a:defRPr/>
            </a:pP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Presença da Clarins noutros sites e necessidade de comunicação coerente da marca nesses canais.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Política de descontos na marca Clarins.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155489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9">
            <a:extLst>
              <a:ext uri="{FF2B5EF4-FFF2-40B4-BE49-F238E27FC236}">
                <a16:creationId xmlns:a16="http://schemas.microsoft.com/office/drawing/2014/main" id="{66D4C0A6-ADCA-B9AD-BE94-AF42BFB326F8}"/>
              </a:ext>
            </a:extLst>
          </p:cNvPr>
          <p:cNvSpPr txBox="1"/>
          <p:nvPr/>
        </p:nvSpPr>
        <p:spPr>
          <a:xfrm>
            <a:off x="495262" y="4318956"/>
            <a:ext cx="2901082" cy="948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POS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MERCHANDISING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Light" pitchFamily="50" charset="0"/>
              <a:ea typeface="+mn-ea"/>
              <a:cs typeface="Arial"/>
            </a:endParaRPr>
          </a:p>
        </p:txBody>
      </p:sp>
      <p:grpSp>
        <p:nvGrpSpPr>
          <p:cNvPr id="6" name="Groupe 1">
            <a:extLst>
              <a:ext uri="{FF2B5EF4-FFF2-40B4-BE49-F238E27FC236}">
                <a16:creationId xmlns:a16="http://schemas.microsoft.com/office/drawing/2014/main" id="{353F3671-C85F-E0D6-DABB-A5254560FA21}"/>
              </a:ext>
            </a:extLst>
          </p:cNvPr>
          <p:cNvGrpSpPr/>
          <p:nvPr/>
        </p:nvGrpSpPr>
        <p:grpSpPr>
          <a:xfrm>
            <a:off x="5986943" y="1971919"/>
            <a:ext cx="4383852" cy="2460814"/>
            <a:chOff x="2786744" y="8734133"/>
            <a:chExt cx="15781866" cy="8858931"/>
          </a:xfrm>
        </p:grpSpPr>
        <p:sp>
          <p:nvSpPr>
            <p:cNvPr id="8" name="ZoneTexte 2">
              <a:extLst>
                <a:ext uri="{FF2B5EF4-FFF2-40B4-BE49-F238E27FC236}">
                  <a16:creationId xmlns:a16="http://schemas.microsoft.com/office/drawing/2014/main" id="{C4AC66D5-28A2-33ED-A81F-3D9393CC749C}"/>
                </a:ext>
              </a:extLst>
            </p:cNvPr>
            <p:cNvSpPr txBox="1"/>
            <p:nvPr/>
          </p:nvSpPr>
          <p:spPr>
            <a:xfrm>
              <a:off x="2786744" y="8734133"/>
              <a:ext cx="15781866" cy="7457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862" b="0" i="0" u="none" strike="noStrike" kern="1200" cap="none" spc="0" normalizeH="0" baseline="0" noProof="0">
                  <a:ln>
                    <a:noFill/>
                  </a:ln>
                  <a:solidFill>
                    <a:srgbClr val="C10230"/>
                  </a:solidFill>
                  <a:effectLst/>
                  <a:uLnTx/>
                  <a:uFillTx/>
                  <a:latin typeface="Clarins-Regular"/>
                  <a:ea typeface="+mn-ea"/>
                  <a:cs typeface="+mn-cs"/>
                </a:rPr>
                <a:t>70</a:t>
              </a:r>
              <a:r>
                <a:rPr kumimoji="0" lang="fr-FR" sz="12862" b="0" i="0" u="none" strike="noStrike" kern="1200" cap="none" spc="0" normalizeH="0" baseline="30000" noProof="0">
                  <a:ln>
                    <a:noFill/>
                  </a:ln>
                  <a:solidFill>
                    <a:srgbClr val="C10230"/>
                  </a:solidFill>
                  <a:effectLst/>
                  <a:uLnTx/>
                  <a:uFillTx/>
                  <a:latin typeface="Clarins-Regular"/>
                  <a:ea typeface="+mn-ea"/>
                  <a:cs typeface="+mn-cs"/>
                </a:rPr>
                <a:t>th </a:t>
              </a:r>
              <a:endParaRPr kumimoji="0" lang="fr-FR" sz="2000" b="0" i="0" u="none" strike="noStrike" kern="1200" cap="none" spc="0" normalizeH="0" baseline="30000" noProof="0">
                <a:ln>
                  <a:noFill/>
                </a:ln>
                <a:solidFill>
                  <a:srgbClr val="C1023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9" name="ZoneTexte 3">
              <a:extLst>
                <a:ext uri="{FF2B5EF4-FFF2-40B4-BE49-F238E27FC236}">
                  <a16:creationId xmlns:a16="http://schemas.microsoft.com/office/drawing/2014/main" id="{F0531417-6505-64B3-EE27-699385FB3AE0}"/>
                </a:ext>
              </a:extLst>
            </p:cNvPr>
            <p:cNvSpPr txBox="1"/>
            <p:nvPr/>
          </p:nvSpPr>
          <p:spPr>
            <a:xfrm>
              <a:off x="2786744" y="13828648"/>
              <a:ext cx="15781866" cy="3764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195" b="0" i="0" u="none" strike="noStrike" kern="1200" cap="none" spc="0" normalizeH="0" baseline="0" noProof="0">
                  <a:ln>
                    <a:noFill/>
                  </a:ln>
                  <a:solidFill>
                    <a:srgbClr val="C10230"/>
                  </a:solidFill>
                  <a:effectLst/>
                  <a:uLnTx/>
                  <a:uFillTx/>
                  <a:latin typeface="Clarins-Regular"/>
                  <a:ea typeface="+mn-ea"/>
                  <a:cs typeface="+mn-cs"/>
                </a:rPr>
                <a:t>in 2024</a:t>
              </a:r>
              <a:r>
                <a:rPr kumimoji="0" lang="fr-FR" sz="6195" b="0" i="0" u="none" strike="noStrike" kern="1200" cap="none" spc="0" normalizeH="0" baseline="30000" noProof="0">
                  <a:ln>
                    <a:noFill/>
                  </a:ln>
                  <a:solidFill>
                    <a:srgbClr val="C10230"/>
                  </a:solidFill>
                  <a:effectLst/>
                  <a:uLnTx/>
                  <a:uFillTx/>
                  <a:latin typeface="Clarins-Regular"/>
                  <a:ea typeface="+mn-ea"/>
                  <a:cs typeface="+mn-cs"/>
                </a:rPr>
                <a:t> </a:t>
              </a:r>
              <a:endParaRPr kumimoji="0" lang="fr-FR" sz="1333" b="0" i="0" u="none" strike="noStrike" kern="1200" cap="none" spc="0" normalizeH="0" baseline="30000" noProof="0">
                <a:ln>
                  <a:noFill/>
                </a:ln>
                <a:solidFill>
                  <a:srgbClr val="C1023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pic>
        <p:nvPicPr>
          <p:cNvPr id="10" name="Espace réservé pour une image  8">
            <a:extLst>
              <a:ext uri="{FF2B5EF4-FFF2-40B4-BE49-F238E27FC236}">
                <a16:creationId xmlns:a16="http://schemas.microsoft.com/office/drawing/2014/main" id="{AFF6412E-20DF-6CE0-A96E-74ACFABECD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07504" y="599872"/>
            <a:ext cx="3910000" cy="57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5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809173" y="1606184"/>
            <a:ext cx="610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70 YEARS 360</a:t>
            </a:r>
          </a:p>
        </p:txBody>
      </p:sp>
      <p:sp>
        <p:nvSpPr>
          <p:cNvPr id="2" name="ZoneTexte 119">
            <a:extLst>
              <a:ext uri="{FF2B5EF4-FFF2-40B4-BE49-F238E27FC236}">
                <a16:creationId xmlns:a16="http://schemas.microsoft.com/office/drawing/2014/main" id="{32E07D95-6EF2-6A9D-E0EF-6BEE07BADB04}"/>
              </a:ext>
            </a:extLst>
          </p:cNvPr>
          <p:cNvSpPr txBox="1"/>
          <p:nvPr/>
        </p:nvSpPr>
        <p:spPr>
          <a:xfrm>
            <a:off x="147008" y="144529"/>
            <a:ext cx="249567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>
            <a:defPPr>
              <a:defRPr lang="fr-FR"/>
            </a:defPPr>
            <a:lvl1pPr algn="ctr">
              <a:defRPr sz="3200">
                <a:solidFill>
                  <a:prstClr val="white"/>
                </a:solidFill>
                <a:latin typeface="Gotham Light" pitchFamily="50" charset="0"/>
              </a:defRPr>
            </a:lvl1pPr>
          </a:lstStyle>
          <a:p>
            <a:pPr marL="0" marR="0" lvl="0" indent="0" algn="l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C30E2E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OCD: MARÇO 2024</a:t>
            </a:r>
          </a:p>
          <a:p>
            <a:pPr marL="0" marR="0" lvl="0" indent="0" algn="l" defTabSz="75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C30E2E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Arial"/>
              </a:rPr>
              <a:t>TRADE: MAIO 2024</a:t>
            </a:r>
          </a:p>
        </p:txBody>
      </p:sp>
      <p:sp>
        <p:nvSpPr>
          <p:cNvPr id="4" name="ZoneTexte 70">
            <a:extLst>
              <a:ext uri="{FF2B5EF4-FFF2-40B4-BE49-F238E27FC236}">
                <a16:creationId xmlns:a16="http://schemas.microsoft.com/office/drawing/2014/main" id="{065D7FC6-90ED-5F74-156E-FBAD47C03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846" y="3350387"/>
            <a:ext cx="2741613" cy="67710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Retailers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Product Gift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DS Launch</a:t>
            </a:r>
          </a:p>
        </p:txBody>
      </p:sp>
      <p:sp>
        <p:nvSpPr>
          <p:cNvPr id="5" name="ZoneTexte 79">
            <a:extLst>
              <a:ext uri="{FF2B5EF4-FFF2-40B4-BE49-F238E27FC236}">
                <a16:creationId xmlns:a16="http://schemas.microsoft.com/office/drawing/2014/main" id="{B3C2DD09-58FB-7492-7074-C9B2AB488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078" y="2128786"/>
            <a:ext cx="3306762" cy="4924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MEDIA?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Filme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corporate</a:t>
            </a:r>
          </a:p>
        </p:txBody>
      </p:sp>
      <p:sp>
        <p:nvSpPr>
          <p:cNvPr id="6" name="ZoneTexte 80">
            <a:extLst>
              <a:ext uri="{FF2B5EF4-FFF2-40B4-BE49-F238E27FC236}">
                <a16:creationId xmlns:a16="http://schemas.microsoft.com/office/drawing/2014/main" id="{D834FCD8-C643-A118-80E7-2F53D1695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656" y="4678234"/>
            <a:ext cx="2647950" cy="123110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INSTORE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Instore Glorifier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Sampling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Xmas: engraving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xmas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boxes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Happy Days “70 Years”</a:t>
            </a:r>
          </a:p>
        </p:txBody>
      </p:sp>
      <p:sp>
        <p:nvSpPr>
          <p:cNvPr id="7" name="Organigramme : Connecteur 81">
            <a:extLst>
              <a:ext uri="{FF2B5EF4-FFF2-40B4-BE49-F238E27FC236}">
                <a16:creationId xmlns:a16="http://schemas.microsoft.com/office/drawing/2014/main" id="{22A7F5E3-D2B1-1941-3591-61CC0C6330A2}"/>
              </a:ext>
            </a:extLst>
          </p:cNvPr>
          <p:cNvSpPr/>
          <p:nvPr/>
        </p:nvSpPr>
        <p:spPr>
          <a:xfrm>
            <a:off x="4131777" y="2577048"/>
            <a:ext cx="3532188" cy="3381375"/>
          </a:xfrm>
          <a:prstGeom prst="flowChartConnector">
            <a:avLst/>
          </a:prstGeom>
          <a:noFill/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rganigramme : Connecteur 84">
            <a:extLst>
              <a:ext uri="{FF2B5EF4-FFF2-40B4-BE49-F238E27FC236}">
                <a16:creationId xmlns:a16="http://schemas.microsoft.com/office/drawing/2014/main" id="{BF1A36CC-2EFA-969C-A4A7-C021E66A23D3}"/>
              </a:ext>
            </a:extLst>
          </p:cNvPr>
          <p:cNvSpPr/>
          <p:nvPr/>
        </p:nvSpPr>
        <p:spPr>
          <a:xfrm>
            <a:off x="5285890" y="2603971"/>
            <a:ext cx="200025" cy="179388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rganigramme : Connecteur 85">
            <a:extLst>
              <a:ext uri="{FF2B5EF4-FFF2-40B4-BE49-F238E27FC236}">
                <a16:creationId xmlns:a16="http://schemas.microsoft.com/office/drawing/2014/main" id="{B3A2162D-C670-C751-F5D1-3A9CBED7CEDB}"/>
              </a:ext>
            </a:extLst>
          </p:cNvPr>
          <p:cNvSpPr/>
          <p:nvPr/>
        </p:nvSpPr>
        <p:spPr>
          <a:xfrm>
            <a:off x="6708290" y="2721511"/>
            <a:ext cx="179387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rganigramme : Connecteur 86">
            <a:extLst>
              <a:ext uri="{FF2B5EF4-FFF2-40B4-BE49-F238E27FC236}">
                <a16:creationId xmlns:a16="http://schemas.microsoft.com/office/drawing/2014/main" id="{3F376FBC-916E-8929-6667-0A9DAFDB5869}"/>
              </a:ext>
            </a:extLst>
          </p:cNvPr>
          <p:cNvSpPr/>
          <p:nvPr/>
        </p:nvSpPr>
        <p:spPr>
          <a:xfrm>
            <a:off x="7416712" y="3439967"/>
            <a:ext cx="180975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rganigramme : Connecteur 87">
            <a:extLst>
              <a:ext uri="{FF2B5EF4-FFF2-40B4-BE49-F238E27FC236}">
                <a16:creationId xmlns:a16="http://schemas.microsoft.com/office/drawing/2014/main" id="{C5E36ABB-837B-8025-8844-7F76364545CE}"/>
              </a:ext>
            </a:extLst>
          </p:cNvPr>
          <p:cNvSpPr/>
          <p:nvPr/>
        </p:nvSpPr>
        <p:spPr>
          <a:xfrm>
            <a:off x="7416712" y="4807145"/>
            <a:ext cx="180975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rganigramme : Connecteur 88">
            <a:extLst>
              <a:ext uri="{FF2B5EF4-FFF2-40B4-BE49-F238E27FC236}">
                <a16:creationId xmlns:a16="http://schemas.microsoft.com/office/drawing/2014/main" id="{DBFF42B8-5BE1-816B-3B11-56A68ABEB25B}"/>
              </a:ext>
            </a:extLst>
          </p:cNvPr>
          <p:cNvSpPr/>
          <p:nvPr/>
        </p:nvSpPr>
        <p:spPr>
          <a:xfrm>
            <a:off x="4181703" y="3596609"/>
            <a:ext cx="180975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rganigramme : Connecteur 90">
            <a:extLst>
              <a:ext uri="{FF2B5EF4-FFF2-40B4-BE49-F238E27FC236}">
                <a16:creationId xmlns:a16="http://schemas.microsoft.com/office/drawing/2014/main" id="{0B944EF3-9155-CBA3-2E00-C17DA0036314}"/>
              </a:ext>
            </a:extLst>
          </p:cNvPr>
          <p:cNvSpPr/>
          <p:nvPr/>
        </p:nvSpPr>
        <p:spPr>
          <a:xfrm>
            <a:off x="4230677" y="5051959"/>
            <a:ext cx="179388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rganigramme : Connecteur 91">
            <a:extLst>
              <a:ext uri="{FF2B5EF4-FFF2-40B4-BE49-F238E27FC236}">
                <a16:creationId xmlns:a16="http://schemas.microsoft.com/office/drawing/2014/main" id="{11BCA61E-5AD2-9FA9-75D6-CE98DA342A82}"/>
              </a:ext>
            </a:extLst>
          </p:cNvPr>
          <p:cNvSpPr/>
          <p:nvPr/>
        </p:nvSpPr>
        <p:spPr>
          <a:xfrm>
            <a:off x="6497987" y="5787549"/>
            <a:ext cx="179387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ZoneTexte 33">
            <a:extLst>
              <a:ext uri="{FF2B5EF4-FFF2-40B4-BE49-F238E27FC236}">
                <a16:creationId xmlns:a16="http://schemas.microsoft.com/office/drawing/2014/main" id="{AD7553DD-0C9D-189D-491E-246318B49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439" y="3306522"/>
            <a:ext cx="3686175" cy="11849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PRESS RELEASE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D day: 15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Março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Maio: 70 Anos =70 Festas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Oct: Xmas press release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42" name="ZoneTexte 38">
            <a:extLst>
              <a:ext uri="{FF2B5EF4-FFF2-40B4-BE49-F238E27FC236}">
                <a16:creationId xmlns:a16="http://schemas.microsoft.com/office/drawing/2014/main" id="{418E7591-69F4-5C30-8CF1-AF02D838D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987" y="6134806"/>
            <a:ext cx="3357563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Digital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Retailes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Banners</a:t>
            </a:r>
          </a:p>
          <a:p>
            <a:pPr marL="171452" marR="0" lvl="0" indent="-1714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Clarins.pt</a:t>
            </a:r>
          </a:p>
        </p:txBody>
      </p:sp>
      <p:sp>
        <p:nvSpPr>
          <p:cNvPr id="43" name="Organigramme : Connecteur 90">
            <a:extLst>
              <a:ext uri="{FF2B5EF4-FFF2-40B4-BE49-F238E27FC236}">
                <a16:creationId xmlns:a16="http://schemas.microsoft.com/office/drawing/2014/main" id="{233BCC16-B49E-4E21-B4BC-67786A9C4E35}"/>
              </a:ext>
            </a:extLst>
          </p:cNvPr>
          <p:cNvSpPr/>
          <p:nvPr/>
        </p:nvSpPr>
        <p:spPr>
          <a:xfrm>
            <a:off x="5145595" y="5697855"/>
            <a:ext cx="179388" cy="179387"/>
          </a:xfrm>
          <a:prstGeom prst="flowChartConnector">
            <a:avLst/>
          </a:prstGeom>
          <a:solidFill>
            <a:srgbClr val="D0003F"/>
          </a:solidFill>
          <a:ln>
            <a:solidFill>
              <a:srgbClr val="D0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ZoneTexte 33">
            <a:extLst>
              <a:ext uri="{FF2B5EF4-FFF2-40B4-BE49-F238E27FC236}">
                <a16:creationId xmlns:a16="http://schemas.microsoft.com/office/drawing/2014/main" id="{594E4B43-3DB6-560F-975A-38CEC5B5C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729" y="5047258"/>
            <a:ext cx="3686175" cy="81560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SOCIAL media</a:t>
            </a:r>
            <a:endParaRPr kumimoji="0" lang="en-GB" sz="1400" b="0" i="0" u="none" strike="noStrike" kern="1200" cap="all" spc="0" normalizeH="0" baseline="0" noProof="0">
              <a:ln>
                <a:noFill/>
              </a:ln>
              <a:solidFill>
                <a:srgbClr val="D0003F"/>
              </a:solidFill>
              <a:effectLst/>
              <a:highlight>
                <a:srgbClr val="FFFF00"/>
              </a:highlight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Clarins Social Media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Retailers Social Media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45" name="ZoneTexte 80">
            <a:extLst>
              <a:ext uri="{FF2B5EF4-FFF2-40B4-BE49-F238E27FC236}">
                <a16:creationId xmlns:a16="http://schemas.microsoft.com/office/drawing/2014/main" id="{A2907018-3660-17D0-5DFF-73991C0F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101" y="6087461"/>
            <a:ext cx="2647950" cy="67710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trade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Value Sets: #3</a:t>
            </a:r>
          </a:p>
          <a:p>
            <a:pPr marL="365127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GWPs: #3</a:t>
            </a:r>
          </a:p>
        </p:txBody>
      </p:sp>
      <p:pic>
        <p:nvPicPr>
          <p:cNvPr id="46" name="Image 2" descr="Une image contenant personne, ciel&#10;&#10;Description générée automatiquement">
            <a:extLst>
              <a:ext uri="{FF2B5EF4-FFF2-40B4-BE49-F238E27FC236}">
                <a16:creationId xmlns:a16="http://schemas.microsoft.com/office/drawing/2014/main" id="{FAAD1FF5-BBC9-B60D-7B2F-46154E28D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177" y="2703277"/>
            <a:ext cx="3292444" cy="3183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7" name="ZoneTexte 33">
            <a:extLst>
              <a:ext uri="{FF2B5EF4-FFF2-40B4-BE49-F238E27FC236}">
                <a16:creationId xmlns:a16="http://schemas.microsoft.com/office/drawing/2014/main" id="{EFC8A3FE-BFF6-DBC8-4E5A-E2C352B51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808" y="2162116"/>
            <a:ext cx="3686175" cy="100027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 dirty="0">
                <a:ln>
                  <a:noFill/>
                </a:ln>
                <a:solidFill>
                  <a:srgbClr val="D0003F"/>
                </a:solidFill>
                <a:effectLst/>
                <a:uLnTx/>
                <a:uFillTx/>
                <a:latin typeface="Gotham Bold"/>
              </a:rPr>
              <a:t>CRM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/>
              </a:rPr>
              <a:t>Banner NL</a:t>
            </a:r>
            <a:endParaRPr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9">
            <a:extLst>
              <a:ext uri="{FF2B5EF4-FFF2-40B4-BE49-F238E27FC236}">
                <a16:creationId xmlns:a16="http://schemas.microsoft.com/office/drawing/2014/main" id="{66D4C0A6-ADCA-B9AD-BE94-AF42BFB326F8}"/>
              </a:ext>
            </a:extLst>
          </p:cNvPr>
          <p:cNvSpPr txBox="1"/>
          <p:nvPr/>
        </p:nvSpPr>
        <p:spPr>
          <a:xfrm>
            <a:off x="495262" y="4318956"/>
            <a:ext cx="2901082" cy="948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POS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MERCHANDISING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Light" pitchFamily="50" charset="0"/>
              <a:ea typeface="+mn-ea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286AB93F-BF3B-04E4-28FB-25BDBD4E9B2E}"/>
              </a:ext>
            </a:extLst>
          </p:cNvPr>
          <p:cNvSpPr txBox="1"/>
          <p:nvPr/>
        </p:nvSpPr>
        <p:spPr>
          <a:xfrm>
            <a:off x="5557002" y="2511609"/>
            <a:ext cx="4904169" cy="134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3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Memorable</a:t>
            </a:r>
            <a:r>
              <a:rPr kumimoji="0" lang="fr-FR" sz="66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 </a:t>
            </a:r>
          </a:p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arins-Regular"/>
              <a:ea typeface="+mn-ea"/>
              <a:cs typeface="+mn-cs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2367AC80-AEA3-0C3C-41B3-921BBE0319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97212" y="2244334"/>
            <a:ext cx="2618940" cy="1798468"/>
            <a:chOff x="12842" y="8218"/>
            <a:chExt cx="5420" cy="3722"/>
          </a:xfrm>
          <a:solidFill>
            <a:srgbClr val="BE0F34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D1C942E-3EC8-3A0A-15AA-D3864E051B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657265D-5760-6387-3154-3A23F39BD0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pic>
        <p:nvPicPr>
          <p:cNvPr id="18" name="Espace réservé pour une image  8">
            <a:extLst>
              <a:ext uri="{FF2B5EF4-FFF2-40B4-BE49-F238E27FC236}">
                <a16:creationId xmlns:a16="http://schemas.microsoft.com/office/drawing/2014/main" id="{A36413F6-AA89-61A3-B822-E5E64DAE2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52763" y="238125"/>
            <a:ext cx="1265261" cy="1871573"/>
          </a:xfrm>
          <a:prstGeom prst="rect">
            <a:avLst/>
          </a:prstGeom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id="{2AE7FAA6-D042-D34D-4784-4F3025D0700F}"/>
              </a:ext>
            </a:extLst>
          </p:cNvPr>
          <p:cNvSpPr txBox="1"/>
          <p:nvPr/>
        </p:nvSpPr>
        <p:spPr>
          <a:xfrm>
            <a:off x="5557002" y="3463789"/>
            <a:ext cx="5828393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…MEDIA 2024</a:t>
            </a:r>
          </a:p>
        </p:txBody>
      </p:sp>
    </p:spTree>
    <p:extLst>
      <p:ext uri="{BB962C8B-B14F-4D97-AF65-F5344CB8AC3E}">
        <p14:creationId xmlns:p14="http://schemas.microsoft.com/office/powerpoint/2010/main" val="369246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809173" y="1606184"/>
            <a:ext cx="610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MEDIA 2024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BDA65EC3-2227-03EF-9391-8E6C1C3ABD26}"/>
              </a:ext>
            </a:extLst>
          </p:cNvPr>
          <p:cNvSpPr txBox="1"/>
          <p:nvPr/>
        </p:nvSpPr>
        <p:spPr>
          <a:xfrm>
            <a:off x="457022" y="2331672"/>
            <a:ext cx="9652184" cy="3499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2205" marR="0" lvl="0" indent="-272205" algn="ctr" defTabSz="4355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23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PLANO MEDIA 2024</a:t>
            </a:r>
            <a:endParaRPr kumimoji="0" lang="pt-PT" sz="953" b="1" i="0" u="none" strike="noStrike" kern="1200" cap="none" spc="0" normalizeH="0" baseline="0" noProof="0" dirty="0">
              <a:ln>
                <a:noFill/>
              </a:ln>
              <a:solidFill>
                <a:srgbClr val="73A60A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4355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953" b="1" i="0" u="none" strike="noStrike" kern="1200" cap="none" spc="0" normalizeH="0" baseline="0" noProof="0" dirty="0">
              <a:ln>
                <a:noFill/>
              </a:ln>
              <a:solidFill>
                <a:srgbClr val="73A60A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4355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953" b="1" i="0" u="none" strike="noStrike" kern="1200" cap="none" spc="0" normalizeH="0" baseline="0" noProof="0" dirty="0">
              <a:ln>
                <a:noFill/>
              </a:ln>
              <a:solidFill>
                <a:srgbClr val="73A60A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AUMENTAR INVESTIMENTO EM MEDIA: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MANTER INVESTIMENTO EM: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	SKINCARE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	MAKE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REFORÇAR COMPONENTE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ld" pitchFamily="50" charset="0"/>
              </a:rPr>
              <a:t>DIGITAL</a:t>
            </a:r>
            <a:endParaRPr lang="pt-PT" dirty="0">
              <a:solidFill>
                <a:schemeClr val="bg1">
                  <a:lumMod val="50000"/>
                </a:schemeClr>
              </a:solidFill>
              <a:latin typeface="Gotham Bold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INCLUIR CSR</a:t>
            </a:r>
          </a:p>
        </p:txBody>
      </p:sp>
    </p:spTree>
    <p:extLst>
      <p:ext uri="{BB962C8B-B14F-4D97-AF65-F5344CB8AC3E}">
        <p14:creationId xmlns:p14="http://schemas.microsoft.com/office/powerpoint/2010/main" val="17170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809173" y="1606184"/>
            <a:ext cx="610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MEDIA 2024</a:t>
            </a:r>
          </a:p>
        </p:txBody>
      </p:sp>
      <p:sp>
        <p:nvSpPr>
          <p:cNvPr id="4" name="Rectângulo 2">
            <a:extLst>
              <a:ext uri="{FF2B5EF4-FFF2-40B4-BE49-F238E27FC236}">
                <a16:creationId xmlns:a16="http://schemas.microsoft.com/office/drawing/2014/main" id="{6735FEA2-02C3-F9F2-3AC0-953356CE619E}"/>
              </a:ext>
            </a:extLst>
          </p:cNvPr>
          <p:cNvSpPr/>
          <p:nvPr/>
        </p:nvSpPr>
        <p:spPr>
          <a:xfrm>
            <a:off x="252573" y="2647671"/>
            <a:ext cx="10720228" cy="384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AE8D2BC-88FE-FD8C-8648-F29E9A43CF4A}"/>
              </a:ext>
            </a:extLst>
          </p:cNvPr>
          <p:cNvSpPr txBox="1"/>
          <p:nvPr/>
        </p:nvSpPr>
        <p:spPr>
          <a:xfrm>
            <a:off x="300371" y="2749478"/>
            <a:ext cx="3148272" cy="461665"/>
          </a:xfrm>
          <a:prstGeom prst="rect">
            <a:avLst/>
          </a:prstGeom>
          <a:solidFill>
            <a:srgbClr val="960C2A"/>
          </a:solidFill>
          <a:ln>
            <a:solidFill>
              <a:srgbClr val="960C2A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SKINCARE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24FC7DF-E4FD-4B33-472D-1E55D242F89B}"/>
              </a:ext>
            </a:extLst>
          </p:cNvPr>
          <p:cNvSpPr txBox="1"/>
          <p:nvPr/>
        </p:nvSpPr>
        <p:spPr>
          <a:xfrm>
            <a:off x="4075623" y="2739194"/>
            <a:ext cx="3155590" cy="461665"/>
          </a:xfrm>
          <a:prstGeom prst="rect">
            <a:avLst/>
          </a:prstGeom>
          <a:solidFill>
            <a:srgbClr val="960C2A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MAKE UP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11" name="Rectângulo 3">
            <a:extLst>
              <a:ext uri="{FF2B5EF4-FFF2-40B4-BE49-F238E27FC236}">
                <a16:creationId xmlns:a16="http://schemas.microsoft.com/office/drawing/2014/main" id="{DD365F52-6D9B-11FD-315F-FF41B7141539}"/>
              </a:ext>
            </a:extLst>
          </p:cNvPr>
          <p:cNvSpPr/>
          <p:nvPr/>
        </p:nvSpPr>
        <p:spPr>
          <a:xfrm>
            <a:off x="314019" y="3243577"/>
            <a:ext cx="3148272" cy="3058229"/>
          </a:xfrm>
          <a:prstGeom prst="rect">
            <a:avLst/>
          </a:prstGeom>
          <a:noFill/>
          <a:ln w="38100">
            <a:solidFill>
              <a:srgbClr val="960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8286A5E-F0C9-9B8A-E205-7A2BF1916A1F}"/>
              </a:ext>
            </a:extLst>
          </p:cNvPr>
          <p:cNvSpPr txBox="1"/>
          <p:nvPr/>
        </p:nvSpPr>
        <p:spPr>
          <a:xfrm>
            <a:off x="7722599" y="2747294"/>
            <a:ext cx="3155590" cy="461665"/>
          </a:xfrm>
          <a:prstGeom prst="rect">
            <a:avLst/>
          </a:prstGeom>
          <a:solidFill>
            <a:srgbClr val="960C2A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CSR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sp>
        <p:nvSpPr>
          <p:cNvPr id="7" name="Rectângulo 3">
            <a:extLst>
              <a:ext uri="{FF2B5EF4-FFF2-40B4-BE49-F238E27FC236}">
                <a16:creationId xmlns:a16="http://schemas.microsoft.com/office/drawing/2014/main" id="{B753D266-6C00-481D-5008-7BF1E776F75C}"/>
              </a:ext>
            </a:extLst>
          </p:cNvPr>
          <p:cNvSpPr/>
          <p:nvPr/>
        </p:nvSpPr>
        <p:spPr>
          <a:xfrm>
            <a:off x="4082941" y="3219162"/>
            <a:ext cx="3148272" cy="3058229"/>
          </a:xfrm>
          <a:prstGeom prst="rect">
            <a:avLst/>
          </a:prstGeom>
          <a:noFill/>
          <a:ln w="38100">
            <a:solidFill>
              <a:srgbClr val="960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8" name="Rectângulo 3">
            <a:extLst>
              <a:ext uri="{FF2B5EF4-FFF2-40B4-BE49-F238E27FC236}">
                <a16:creationId xmlns:a16="http://schemas.microsoft.com/office/drawing/2014/main" id="{2B2BBE8B-E118-F407-D1AF-0E5AD33B2A74}"/>
              </a:ext>
            </a:extLst>
          </p:cNvPr>
          <p:cNvSpPr/>
          <p:nvPr/>
        </p:nvSpPr>
        <p:spPr>
          <a:xfrm>
            <a:off x="7733153" y="3220642"/>
            <a:ext cx="3148272" cy="3058229"/>
          </a:xfrm>
          <a:prstGeom prst="rect">
            <a:avLst/>
          </a:prstGeom>
          <a:noFill/>
          <a:ln w="38100">
            <a:solidFill>
              <a:srgbClr val="960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DE420A-C3C9-510A-5770-922736BFDAB8}"/>
              </a:ext>
            </a:extLst>
          </p:cNvPr>
          <p:cNvSpPr txBox="1"/>
          <p:nvPr/>
        </p:nvSpPr>
        <p:spPr>
          <a:xfrm>
            <a:off x="314019" y="3608148"/>
            <a:ext cx="35337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ANTI AGEING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( EXTRA FIRMING)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MULTI ACTIVE: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LAUNCH </a:t>
            </a: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DOUBLE SERUM G9: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LAUNCH </a:t>
            </a: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EF2B409-B827-1259-FFC4-05BC9573E191}"/>
              </a:ext>
            </a:extLst>
          </p:cNvPr>
          <p:cNvSpPr txBox="1"/>
          <p:nvPr/>
        </p:nvSpPr>
        <p:spPr>
          <a:xfrm>
            <a:off x="4191957" y="3548717"/>
            <a:ext cx="65808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LIPS: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Joli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Rouge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EYES: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LAUNCH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2C078D-8E98-32D1-2A89-5B49A43F76CC}"/>
              </a:ext>
            </a:extLst>
          </p:cNvPr>
          <p:cNvSpPr txBox="1"/>
          <p:nvPr/>
        </p:nvSpPr>
        <p:spPr>
          <a:xfrm>
            <a:off x="7808079" y="3537034"/>
            <a:ext cx="6580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SUPPORT CSR</a:t>
            </a:r>
          </a:p>
        </p:txBody>
      </p:sp>
    </p:spTree>
    <p:extLst>
      <p:ext uri="{BB962C8B-B14F-4D97-AF65-F5344CB8AC3E}">
        <p14:creationId xmlns:p14="http://schemas.microsoft.com/office/powerpoint/2010/main" val="29094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  <p:bldP spid="5" grpId="0"/>
      <p:bldP spid="6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2">
            <a:extLst>
              <a:ext uri="{FF2B5EF4-FFF2-40B4-BE49-F238E27FC236}">
                <a16:creationId xmlns:a16="http://schemas.microsoft.com/office/drawing/2014/main" id="{C1DF0661-EF0A-C5CB-BEDA-45B4E9132558}"/>
              </a:ext>
            </a:extLst>
          </p:cNvPr>
          <p:cNvSpPr/>
          <p:nvPr/>
        </p:nvSpPr>
        <p:spPr>
          <a:xfrm>
            <a:off x="1650356" y="1511206"/>
            <a:ext cx="1460619" cy="1564868"/>
          </a:xfrm>
          <a:prstGeom prst="rect">
            <a:avLst/>
          </a:prstGeom>
          <a:solidFill>
            <a:srgbClr val="D20022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F606D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67" name="ZoneTexte 11">
            <a:extLst>
              <a:ext uri="{FF2B5EF4-FFF2-40B4-BE49-F238E27FC236}">
                <a16:creationId xmlns:a16="http://schemas.microsoft.com/office/drawing/2014/main" id="{EAD8C768-8C5E-410F-8182-AD0E071B1C5E}"/>
              </a:ext>
            </a:extLst>
          </p:cNvPr>
          <p:cNvSpPr txBox="1"/>
          <p:nvPr/>
        </p:nvSpPr>
        <p:spPr>
          <a:xfrm>
            <a:off x="285750" y="285869"/>
            <a:ext cx="11477625" cy="461665"/>
          </a:xfrm>
          <a:prstGeom prst="rect">
            <a:avLst/>
          </a:prstGeom>
          <a:solidFill>
            <a:srgbClr val="BE0B35"/>
          </a:solidFill>
        </p:spPr>
        <p:txBody>
          <a:bodyPr wrap="square" rtlCol="0" anchor="ctr">
            <a:spAutoFit/>
          </a:bodyPr>
          <a:lstStyle>
            <a:defPPr>
              <a:defRPr lang="pt-PT"/>
            </a:defPPr>
            <a:lvl1pPr algn="ctr" defTabSz="914309">
              <a:defRPr sz="2400" b="1">
                <a:solidFill>
                  <a:prstClr val="white"/>
                </a:solidFill>
                <a:latin typeface="Gotham Bold" pitchFamily="50" charset="0"/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PLANO MEDIA 2024</a:t>
            </a:r>
          </a:p>
        </p:txBody>
      </p:sp>
      <p:grpSp>
        <p:nvGrpSpPr>
          <p:cNvPr id="4" name="Group 149">
            <a:extLst>
              <a:ext uri="{FF2B5EF4-FFF2-40B4-BE49-F238E27FC236}">
                <a16:creationId xmlns:a16="http://schemas.microsoft.com/office/drawing/2014/main" id="{9B451F4D-C089-4D7C-D839-6FCC07823BBD}"/>
              </a:ext>
            </a:extLst>
          </p:cNvPr>
          <p:cNvGrpSpPr/>
          <p:nvPr/>
        </p:nvGrpSpPr>
        <p:grpSpPr>
          <a:xfrm>
            <a:off x="1105889" y="870471"/>
            <a:ext cx="9588803" cy="288944"/>
            <a:chOff x="816593" y="454980"/>
            <a:chExt cx="9781721" cy="288944"/>
          </a:xfrm>
        </p:grpSpPr>
        <p:sp>
          <p:nvSpPr>
            <p:cNvPr id="5" name="Rectangle 151">
              <a:extLst>
                <a:ext uri="{FF2B5EF4-FFF2-40B4-BE49-F238E27FC236}">
                  <a16:creationId xmlns:a16="http://schemas.microsoft.com/office/drawing/2014/main" id="{A2196BD9-0093-FA95-5E00-D66F6DCD7944}"/>
                </a:ext>
              </a:extLst>
            </p:cNvPr>
            <p:cNvSpPr/>
            <p:nvPr/>
          </p:nvSpPr>
          <p:spPr>
            <a:xfrm>
              <a:off x="816593" y="454980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JAN</a:t>
              </a:r>
            </a:p>
          </p:txBody>
        </p:sp>
        <p:sp>
          <p:nvSpPr>
            <p:cNvPr id="6" name="Rectangle 152">
              <a:extLst>
                <a:ext uri="{FF2B5EF4-FFF2-40B4-BE49-F238E27FC236}">
                  <a16:creationId xmlns:a16="http://schemas.microsoft.com/office/drawing/2014/main" id="{B5DEE9DD-7331-4FE1-5DD7-F647CEEBC5D5}"/>
                </a:ext>
              </a:extLst>
            </p:cNvPr>
            <p:cNvSpPr/>
            <p:nvPr/>
          </p:nvSpPr>
          <p:spPr>
            <a:xfrm>
              <a:off x="1655076" y="455847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FEB</a:t>
              </a:r>
            </a:p>
          </p:txBody>
        </p:sp>
        <p:sp>
          <p:nvSpPr>
            <p:cNvPr id="7" name="Rectangle 153">
              <a:extLst>
                <a:ext uri="{FF2B5EF4-FFF2-40B4-BE49-F238E27FC236}">
                  <a16:creationId xmlns:a16="http://schemas.microsoft.com/office/drawing/2014/main" id="{F66B268B-32F8-B9E1-64C4-90948B218EAB}"/>
                </a:ext>
              </a:extLst>
            </p:cNvPr>
            <p:cNvSpPr/>
            <p:nvPr/>
          </p:nvSpPr>
          <p:spPr>
            <a:xfrm>
              <a:off x="2506845" y="454980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MAR</a:t>
              </a:r>
            </a:p>
          </p:txBody>
        </p:sp>
        <p:sp>
          <p:nvSpPr>
            <p:cNvPr id="8" name="Rectangle 154">
              <a:extLst>
                <a:ext uri="{FF2B5EF4-FFF2-40B4-BE49-F238E27FC236}">
                  <a16:creationId xmlns:a16="http://schemas.microsoft.com/office/drawing/2014/main" id="{70CA44D0-8BF0-96D5-E808-DF6468B8D889}"/>
                </a:ext>
              </a:extLst>
            </p:cNvPr>
            <p:cNvSpPr/>
            <p:nvPr/>
          </p:nvSpPr>
          <p:spPr>
            <a:xfrm>
              <a:off x="3345326" y="454980"/>
              <a:ext cx="994994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    APRIL</a:t>
              </a:r>
            </a:p>
          </p:txBody>
        </p:sp>
        <p:sp>
          <p:nvSpPr>
            <p:cNvPr id="10" name="Rectangle 155">
              <a:extLst>
                <a:ext uri="{FF2B5EF4-FFF2-40B4-BE49-F238E27FC236}">
                  <a16:creationId xmlns:a16="http://schemas.microsoft.com/office/drawing/2014/main" id="{46FE56FC-F521-8FA4-760B-84D6FC30D70E}"/>
                </a:ext>
              </a:extLst>
            </p:cNvPr>
            <p:cNvSpPr/>
            <p:nvPr/>
          </p:nvSpPr>
          <p:spPr>
            <a:xfrm>
              <a:off x="4310233" y="454980"/>
              <a:ext cx="927191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    MAY</a:t>
              </a:r>
            </a:p>
          </p:txBody>
        </p:sp>
        <p:sp>
          <p:nvSpPr>
            <p:cNvPr id="12" name="Rectangle 156">
              <a:extLst>
                <a:ext uri="{FF2B5EF4-FFF2-40B4-BE49-F238E27FC236}">
                  <a16:creationId xmlns:a16="http://schemas.microsoft.com/office/drawing/2014/main" id="{6E69110C-8FD1-3785-170E-0C3F175989DB}"/>
                </a:ext>
              </a:extLst>
            </p:cNvPr>
            <p:cNvSpPr/>
            <p:nvPr/>
          </p:nvSpPr>
          <p:spPr>
            <a:xfrm>
              <a:off x="5237648" y="456134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   JUNE</a:t>
              </a:r>
            </a:p>
          </p:txBody>
        </p:sp>
        <p:sp>
          <p:nvSpPr>
            <p:cNvPr id="13" name="Rectangle 157">
              <a:extLst>
                <a:ext uri="{FF2B5EF4-FFF2-40B4-BE49-F238E27FC236}">
                  <a16:creationId xmlns:a16="http://schemas.microsoft.com/office/drawing/2014/main" id="{AB0EF6B2-A4BF-B48A-A2BF-FFCD69845430}"/>
                </a:ext>
              </a:extLst>
            </p:cNvPr>
            <p:cNvSpPr/>
            <p:nvPr/>
          </p:nvSpPr>
          <p:spPr>
            <a:xfrm>
              <a:off x="6087979" y="456335"/>
              <a:ext cx="1028053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   JULY</a:t>
              </a:r>
            </a:p>
          </p:txBody>
        </p:sp>
        <p:sp>
          <p:nvSpPr>
            <p:cNvPr id="14" name="Rectangle 158">
              <a:extLst>
                <a:ext uri="{FF2B5EF4-FFF2-40B4-BE49-F238E27FC236}">
                  <a16:creationId xmlns:a16="http://schemas.microsoft.com/office/drawing/2014/main" id="{7C401107-83E2-E94D-0312-9CA4CE81F9E8}"/>
                </a:ext>
              </a:extLst>
            </p:cNvPr>
            <p:cNvSpPr/>
            <p:nvPr/>
          </p:nvSpPr>
          <p:spPr>
            <a:xfrm>
              <a:off x="8068435" y="455608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SEPT</a:t>
              </a:r>
            </a:p>
          </p:txBody>
        </p:sp>
        <p:sp>
          <p:nvSpPr>
            <p:cNvPr id="15" name="Rectangle 159">
              <a:extLst>
                <a:ext uri="{FF2B5EF4-FFF2-40B4-BE49-F238E27FC236}">
                  <a16:creationId xmlns:a16="http://schemas.microsoft.com/office/drawing/2014/main" id="{94B76000-5A43-E51E-EF25-F11F14A5B008}"/>
                </a:ext>
              </a:extLst>
            </p:cNvPr>
            <p:cNvSpPr/>
            <p:nvPr/>
          </p:nvSpPr>
          <p:spPr>
            <a:xfrm>
              <a:off x="8895380" y="457039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OCT</a:t>
              </a:r>
            </a:p>
          </p:txBody>
        </p:sp>
        <p:sp>
          <p:nvSpPr>
            <p:cNvPr id="16" name="Rectangle 160">
              <a:extLst>
                <a:ext uri="{FF2B5EF4-FFF2-40B4-BE49-F238E27FC236}">
                  <a16:creationId xmlns:a16="http://schemas.microsoft.com/office/drawing/2014/main" id="{C444C6B1-400D-A0F2-F36F-A2CEC22080FD}"/>
                </a:ext>
              </a:extLst>
            </p:cNvPr>
            <p:cNvSpPr/>
            <p:nvPr/>
          </p:nvSpPr>
          <p:spPr>
            <a:xfrm>
              <a:off x="9746545" y="457038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NOV</a:t>
              </a:r>
            </a:p>
          </p:txBody>
        </p:sp>
        <p:sp>
          <p:nvSpPr>
            <p:cNvPr id="19" name="Rectangle 162">
              <a:extLst>
                <a:ext uri="{FF2B5EF4-FFF2-40B4-BE49-F238E27FC236}">
                  <a16:creationId xmlns:a16="http://schemas.microsoft.com/office/drawing/2014/main" id="{185C1177-63F7-733C-4A16-A8766505B7E2}"/>
                </a:ext>
              </a:extLst>
            </p:cNvPr>
            <p:cNvSpPr/>
            <p:nvPr/>
          </p:nvSpPr>
          <p:spPr>
            <a:xfrm>
              <a:off x="7116032" y="456204"/>
              <a:ext cx="1052891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AUG</a:t>
              </a:r>
            </a:p>
          </p:txBody>
        </p:sp>
      </p:grpSp>
      <p:sp>
        <p:nvSpPr>
          <p:cNvPr id="2" name="Rectangle 22">
            <a:extLst>
              <a:ext uri="{FF2B5EF4-FFF2-40B4-BE49-F238E27FC236}">
                <a16:creationId xmlns:a16="http://schemas.microsoft.com/office/drawing/2014/main" id="{FCCD2041-FAB0-5E8B-BD75-0CA34B9188D4}"/>
              </a:ext>
            </a:extLst>
          </p:cNvPr>
          <p:cNvSpPr/>
          <p:nvPr/>
        </p:nvSpPr>
        <p:spPr>
          <a:xfrm>
            <a:off x="228297" y="1495707"/>
            <a:ext cx="867319" cy="2449419"/>
          </a:xfrm>
          <a:prstGeom prst="rect">
            <a:avLst/>
          </a:prstGeom>
          <a:solidFill>
            <a:srgbClr val="D20022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F606D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654C3DAD-C705-A1F9-D478-18810F13E82D}"/>
              </a:ext>
            </a:extLst>
          </p:cNvPr>
          <p:cNvSpPr txBox="1"/>
          <p:nvPr/>
        </p:nvSpPr>
        <p:spPr>
          <a:xfrm>
            <a:off x="202595" y="1625074"/>
            <a:ext cx="107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SKINCARE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+15% vs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ly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66% TTL</a:t>
            </a: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CB12E17A-19F5-E901-80D3-0678A0012E8C}"/>
              </a:ext>
            </a:extLst>
          </p:cNvPr>
          <p:cNvSpPr/>
          <p:nvPr/>
        </p:nvSpPr>
        <p:spPr>
          <a:xfrm>
            <a:off x="212964" y="4226459"/>
            <a:ext cx="867319" cy="1453921"/>
          </a:xfrm>
          <a:prstGeom prst="rect">
            <a:avLst/>
          </a:prstGeom>
          <a:solidFill>
            <a:srgbClr val="FF7D7D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7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A25C284A-3609-3AEF-F8B2-A9821921A142}"/>
              </a:ext>
            </a:extLst>
          </p:cNvPr>
          <p:cNvSpPr txBox="1"/>
          <p:nvPr/>
        </p:nvSpPr>
        <p:spPr>
          <a:xfrm>
            <a:off x="171434" y="4311110"/>
            <a:ext cx="887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MAKE UP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+50% </a:t>
            </a:r>
            <a:r>
              <a:rPr kumimoji="0" lang="pt-PT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vs</a:t>
            </a:r>
            <a:r>
              <a:rPr kumimoji="0" lang="pt-P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</a:t>
            </a:r>
            <a:r>
              <a:rPr kumimoji="0" lang="pt-PT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ly</a:t>
            </a:r>
            <a:endParaRPr kumimoji="0" lang="pt-PT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33% TTL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25A84274-8AFD-23F4-9CFE-2BE6A79B791F}"/>
              </a:ext>
            </a:extLst>
          </p:cNvPr>
          <p:cNvSpPr/>
          <p:nvPr/>
        </p:nvSpPr>
        <p:spPr>
          <a:xfrm>
            <a:off x="4432080" y="4155484"/>
            <a:ext cx="1460619" cy="1548000"/>
          </a:xfrm>
          <a:prstGeom prst="rect">
            <a:avLst/>
          </a:prstGeom>
          <a:solidFill>
            <a:srgbClr val="FF7D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MASCARA XXL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</a:t>
            </a:r>
            <a:r>
              <a:rPr kumimoji="0" lang="pt-PT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OOH+Digital</a:t>
            </a:r>
            <a:r>
              <a:rPr kumimoji="0" lang="pt-PT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+ Print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7F7C67B3-B247-05F1-3590-2D4EA676C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69"/>
          <a:stretch/>
        </p:blipFill>
        <p:spPr>
          <a:xfrm>
            <a:off x="1825983" y="1571657"/>
            <a:ext cx="1085160" cy="488420"/>
          </a:xfrm>
          <a:prstGeom prst="rect">
            <a:avLst/>
          </a:prstGeom>
        </p:spPr>
      </p:pic>
      <p:sp>
        <p:nvSpPr>
          <p:cNvPr id="40" name="TextBox 20">
            <a:extLst>
              <a:ext uri="{FF2B5EF4-FFF2-40B4-BE49-F238E27FC236}">
                <a16:creationId xmlns:a16="http://schemas.microsoft.com/office/drawing/2014/main" id="{76E43DDB-DF8C-C42D-64CF-4F254BC79315}"/>
              </a:ext>
            </a:extLst>
          </p:cNvPr>
          <p:cNvSpPr txBox="1"/>
          <p:nvPr/>
        </p:nvSpPr>
        <p:spPr>
          <a:xfrm>
            <a:off x="1632858" y="2254720"/>
            <a:ext cx="155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MULTI ACTIVE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OOH+Digital+Print</a:t>
            </a: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1D208E48-46E7-A213-E10B-AAA7856239A0}"/>
              </a:ext>
            </a:extLst>
          </p:cNvPr>
          <p:cNvSpPr/>
          <p:nvPr/>
        </p:nvSpPr>
        <p:spPr>
          <a:xfrm>
            <a:off x="8123959" y="1529321"/>
            <a:ext cx="1460619" cy="1564868"/>
          </a:xfrm>
          <a:prstGeom prst="rect">
            <a:avLst/>
          </a:prstGeom>
          <a:solidFill>
            <a:srgbClr val="D20022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F606D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541EB98D-CD69-8EC4-B9C5-037EDCE957DC}"/>
              </a:ext>
            </a:extLst>
          </p:cNvPr>
          <p:cNvSpPr txBox="1"/>
          <p:nvPr/>
        </p:nvSpPr>
        <p:spPr>
          <a:xfrm>
            <a:off x="8348947" y="1720832"/>
            <a:ext cx="1460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DOUBLE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SERUM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G9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TV+ OOH + DIGITAL+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PRINT</a:t>
            </a: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DAF87F60-12AF-5D4B-60A1-8E9081DBEB9B}"/>
              </a:ext>
            </a:extLst>
          </p:cNvPr>
          <p:cNvSpPr/>
          <p:nvPr/>
        </p:nvSpPr>
        <p:spPr>
          <a:xfrm>
            <a:off x="5399457" y="1485033"/>
            <a:ext cx="1063915" cy="1564868"/>
          </a:xfrm>
          <a:prstGeom prst="rect">
            <a:avLst/>
          </a:prstGeom>
          <a:solidFill>
            <a:srgbClr val="D20022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F606D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44" name="Image 25" descr="Une image contenant texte, articles de toilette, lotion, crème pour la peau&#10;&#10;Description générée automatiquement">
            <a:extLst>
              <a:ext uri="{FF2B5EF4-FFF2-40B4-BE49-F238E27FC236}">
                <a16:creationId xmlns:a16="http://schemas.microsoft.com/office/drawing/2014/main" id="{55A59140-5494-4C76-89B6-7381E5631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925" r="54802" b="4727"/>
          <a:stretch/>
        </p:blipFill>
        <p:spPr>
          <a:xfrm>
            <a:off x="5410815" y="1600132"/>
            <a:ext cx="266167" cy="623614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7554F123-17C2-CD30-68ED-58ECA263E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4019" y="1796260"/>
            <a:ext cx="717955" cy="240714"/>
          </a:xfrm>
          <a:prstGeom prst="rect">
            <a:avLst/>
          </a:prstGeom>
        </p:spPr>
      </p:pic>
      <p:sp>
        <p:nvSpPr>
          <p:cNvPr id="46" name="TextBox 20">
            <a:extLst>
              <a:ext uri="{FF2B5EF4-FFF2-40B4-BE49-F238E27FC236}">
                <a16:creationId xmlns:a16="http://schemas.microsoft.com/office/drawing/2014/main" id="{B651E2CA-D92F-DF5E-491A-4653050084B3}"/>
              </a:ext>
            </a:extLst>
          </p:cNvPr>
          <p:cNvSpPr txBox="1"/>
          <p:nvPr/>
        </p:nvSpPr>
        <p:spPr>
          <a:xfrm>
            <a:off x="5331111" y="2333254"/>
            <a:ext cx="1123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BODY FIT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OOH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254912F2-7119-4724-8EA8-CA3A69F483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37" y="1843885"/>
            <a:ext cx="538190" cy="82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Rectangle 22">
            <a:extLst>
              <a:ext uri="{FF2B5EF4-FFF2-40B4-BE49-F238E27FC236}">
                <a16:creationId xmlns:a16="http://schemas.microsoft.com/office/drawing/2014/main" id="{F913BE05-D370-3183-356A-AF66CD9710EF}"/>
              </a:ext>
            </a:extLst>
          </p:cNvPr>
          <p:cNvSpPr/>
          <p:nvPr/>
        </p:nvSpPr>
        <p:spPr>
          <a:xfrm>
            <a:off x="197482" y="5850459"/>
            <a:ext cx="867319" cy="721671"/>
          </a:xfrm>
          <a:prstGeom prst="rect">
            <a:avLst/>
          </a:prstGeom>
          <a:solidFill>
            <a:srgbClr val="FBAFA7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799" b="0" i="0" u="none" strike="noStrike" kern="1200" cap="none" spc="0" normalizeH="0" baseline="0" noProof="0">
              <a:ln>
                <a:noFill/>
              </a:ln>
              <a:solidFill>
                <a:srgbClr val="FF606D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12B88003-C32D-F21D-673F-12E76F482D20}"/>
              </a:ext>
            </a:extLst>
          </p:cNvPr>
          <p:cNvSpPr txBox="1"/>
          <p:nvPr/>
        </p:nvSpPr>
        <p:spPr>
          <a:xfrm>
            <a:off x="171435" y="5925799"/>
            <a:ext cx="887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CSR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1% TTL</a:t>
            </a:r>
          </a:p>
        </p:txBody>
      </p:sp>
      <p:sp>
        <p:nvSpPr>
          <p:cNvPr id="63" name="Rectangle 25">
            <a:extLst>
              <a:ext uri="{FF2B5EF4-FFF2-40B4-BE49-F238E27FC236}">
                <a16:creationId xmlns:a16="http://schemas.microsoft.com/office/drawing/2014/main" id="{21D37223-B424-FA8E-771A-35B3FEBFA881}"/>
              </a:ext>
            </a:extLst>
          </p:cNvPr>
          <p:cNvSpPr/>
          <p:nvPr/>
        </p:nvSpPr>
        <p:spPr>
          <a:xfrm>
            <a:off x="1265117" y="5958030"/>
            <a:ext cx="9133982" cy="584060"/>
          </a:xfrm>
          <a:prstGeom prst="rect">
            <a:avLst/>
          </a:prstGeom>
          <a:solidFill>
            <a:srgbClr val="FBAFA7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2050" name="Picture 2" descr="Beleza limpa - o nosso compromisso com clean beauty - Clarins">
            <a:extLst>
              <a:ext uri="{FF2B5EF4-FFF2-40B4-BE49-F238E27FC236}">
                <a16:creationId xmlns:a16="http://schemas.microsoft.com/office/drawing/2014/main" id="{83D92D26-8485-B4BA-15F6-D51777BC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86" y="6116839"/>
            <a:ext cx="1460619" cy="39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Uma imagem com texto, produtos de higiene pessoal&#10;&#10;Descrição gerada automaticamente">
            <a:extLst>
              <a:ext uri="{FF2B5EF4-FFF2-40B4-BE49-F238E27FC236}">
                <a16:creationId xmlns:a16="http://schemas.microsoft.com/office/drawing/2014/main" id="{1A365A0E-4DFC-B9A6-2EF5-3EABFDF2F6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06"/>
          <a:stretch/>
        </p:blipFill>
        <p:spPr>
          <a:xfrm>
            <a:off x="4938999" y="4302043"/>
            <a:ext cx="545261" cy="851328"/>
          </a:xfrm>
          <a:prstGeom prst="rect">
            <a:avLst/>
          </a:prstGeom>
        </p:spPr>
      </p:pic>
      <p:sp>
        <p:nvSpPr>
          <p:cNvPr id="21" name="Rectangle 22">
            <a:extLst>
              <a:ext uri="{FF2B5EF4-FFF2-40B4-BE49-F238E27FC236}">
                <a16:creationId xmlns:a16="http://schemas.microsoft.com/office/drawing/2014/main" id="{BB7062C1-B7B2-FA7C-C992-BDD920AF0462}"/>
              </a:ext>
            </a:extLst>
          </p:cNvPr>
          <p:cNvSpPr/>
          <p:nvPr/>
        </p:nvSpPr>
        <p:spPr>
          <a:xfrm>
            <a:off x="3435865" y="1495707"/>
            <a:ext cx="1503134" cy="1564868"/>
          </a:xfrm>
          <a:prstGeom prst="rect">
            <a:avLst/>
          </a:prstGeom>
          <a:solidFill>
            <a:srgbClr val="D20022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FF606D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D86594F1-D571-05F1-7FC4-7243766FE469}"/>
              </a:ext>
            </a:extLst>
          </p:cNvPr>
          <p:cNvSpPr txBox="1"/>
          <p:nvPr/>
        </p:nvSpPr>
        <p:spPr>
          <a:xfrm>
            <a:off x="3373394" y="2175290"/>
            <a:ext cx="1554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ANTI AGEING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OOH+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Digital+Print</a:t>
            </a: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C44C96C0-26D8-A08D-69B3-8620F716C0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292" b="44422"/>
          <a:stretch/>
        </p:blipFill>
        <p:spPr>
          <a:xfrm>
            <a:off x="3592386" y="1536664"/>
            <a:ext cx="818017" cy="614441"/>
          </a:xfrm>
          <a:prstGeom prst="rect">
            <a:avLst/>
          </a:prstGeom>
        </p:spPr>
      </p:pic>
      <p:sp>
        <p:nvSpPr>
          <p:cNvPr id="24" name="Rectangle 25">
            <a:extLst>
              <a:ext uri="{FF2B5EF4-FFF2-40B4-BE49-F238E27FC236}">
                <a16:creationId xmlns:a16="http://schemas.microsoft.com/office/drawing/2014/main" id="{D197C87A-1748-7076-5993-A5BC156714C6}"/>
              </a:ext>
            </a:extLst>
          </p:cNvPr>
          <p:cNvSpPr/>
          <p:nvPr/>
        </p:nvSpPr>
        <p:spPr>
          <a:xfrm>
            <a:off x="2187688" y="4182269"/>
            <a:ext cx="1460619" cy="1548000"/>
          </a:xfrm>
          <a:prstGeom prst="rect">
            <a:avLst/>
          </a:prstGeom>
          <a:solidFill>
            <a:srgbClr val="FF7D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100" b="1" dirty="0">
                <a:solidFill>
                  <a:srgbClr val="FFFFFF"/>
                </a:solidFill>
                <a:latin typeface="Georgia Pro Light"/>
              </a:rPr>
              <a:t>JOLI ROUGE</a:t>
            </a:r>
            <a:endParaRPr kumimoji="0" lang="pt-PT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TV+ OOH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6C236C5B-2ED6-0B51-5CC0-08618F67EC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1804" y="4333705"/>
            <a:ext cx="761811" cy="8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9">
            <a:extLst>
              <a:ext uri="{FF2B5EF4-FFF2-40B4-BE49-F238E27FC236}">
                <a16:creationId xmlns:a16="http://schemas.microsoft.com/office/drawing/2014/main" id="{66D4C0A6-ADCA-B9AD-BE94-AF42BFB326F8}"/>
              </a:ext>
            </a:extLst>
          </p:cNvPr>
          <p:cNvSpPr txBox="1"/>
          <p:nvPr/>
        </p:nvSpPr>
        <p:spPr>
          <a:xfrm>
            <a:off x="495262" y="4318956"/>
            <a:ext cx="2901082" cy="948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POS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MERCHANDISING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Light" pitchFamily="50" charset="0"/>
              <a:ea typeface="+mn-ea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286AB93F-BF3B-04E4-28FB-25BDBD4E9B2E}"/>
              </a:ext>
            </a:extLst>
          </p:cNvPr>
          <p:cNvSpPr txBox="1"/>
          <p:nvPr/>
        </p:nvSpPr>
        <p:spPr>
          <a:xfrm>
            <a:off x="5557002" y="2511609"/>
            <a:ext cx="4904169" cy="134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3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Memorable</a:t>
            </a:r>
            <a:r>
              <a:rPr kumimoji="0" lang="fr-FR" sz="66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 </a:t>
            </a:r>
          </a:p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arins-Regular"/>
              <a:ea typeface="+mn-ea"/>
              <a:cs typeface="+mn-cs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2367AC80-AEA3-0C3C-41B3-921BBE0319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97212" y="2244334"/>
            <a:ext cx="2618940" cy="1798468"/>
            <a:chOff x="12842" y="8218"/>
            <a:chExt cx="5420" cy="3722"/>
          </a:xfrm>
          <a:solidFill>
            <a:srgbClr val="BE0F34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D1C942E-3EC8-3A0A-15AA-D3864E051B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657265D-5760-6387-3154-3A23F39BD0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pic>
        <p:nvPicPr>
          <p:cNvPr id="18" name="Espace réservé pour une image  8">
            <a:extLst>
              <a:ext uri="{FF2B5EF4-FFF2-40B4-BE49-F238E27FC236}">
                <a16:creationId xmlns:a16="http://schemas.microsoft.com/office/drawing/2014/main" id="{A36413F6-AA89-61A3-B822-E5E64DAE2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52763" y="238125"/>
            <a:ext cx="1265261" cy="1871573"/>
          </a:xfrm>
          <a:prstGeom prst="rect">
            <a:avLst/>
          </a:prstGeom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id="{2AE7FAA6-D042-D34D-4784-4F3025D0700F}"/>
              </a:ext>
            </a:extLst>
          </p:cNvPr>
          <p:cNvSpPr txBox="1"/>
          <p:nvPr/>
        </p:nvSpPr>
        <p:spPr>
          <a:xfrm>
            <a:off x="5557002" y="3463789"/>
            <a:ext cx="5828393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…PR 2024</a:t>
            </a:r>
          </a:p>
        </p:txBody>
      </p:sp>
    </p:spTree>
    <p:extLst>
      <p:ext uri="{BB962C8B-B14F-4D97-AF65-F5344CB8AC3E}">
        <p14:creationId xmlns:p14="http://schemas.microsoft.com/office/powerpoint/2010/main" val="397439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809173" y="1606184"/>
            <a:ext cx="610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 2024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DCF51B01-7867-C1ED-3A86-88CDFA2A99FF}"/>
              </a:ext>
            </a:extLst>
          </p:cNvPr>
          <p:cNvSpPr txBox="1"/>
          <p:nvPr/>
        </p:nvSpPr>
        <p:spPr>
          <a:xfrm>
            <a:off x="995181" y="2237463"/>
            <a:ext cx="11318739" cy="4417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PLANO PR 2024</a:t>
            </a:r>
            <a:endParaRPr kumimoji="0" lang="pt-PT" sz="953" b="1" i="0" u="none" strike="noStrike" kern="1200" cap="none" spc="0" normalizeH="0" baseline="0" noProof="0" dirty="0">
              <a:ln>
                <a:noFill/>
              </a:ln>
              <a:solidFill>
                <a:srgbClr val="73A60A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4355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953" b="1" i="0" u="none" strike="noStrike" kern="1200" cap="none" spc="0" normalizeH="0" baseline="0" noProof="0" dirty="0">
              <a:ln>
                <a:noFill/>
              </a:ln>
              <a:solidFill>
                <a:srgbClr val="73A60A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0" marR="0" lvl="0" indent="0" algn="l" defTabSz="4355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953" b="1" i="0" u="none" strike="noStrike" kern="1200" cap="none" spc="0" normalizeH="0" baseline="0" noProof="0" dirty="0">
              <a:ln>
                <a:noFill/>
              </a:ln>
              <a:solidFill>
                <a:srgbClr val="73A60A"/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NEW AGENCY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PRESS ACTIVITY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Continue to target Media +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Influencers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with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regular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press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Kit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Introduce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Media/AR and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Influencers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Bday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celebrations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with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“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favourite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Clarins” (anos 70)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Celebrate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70 YEARS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PRESS EVENTS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BIG: 	DSG9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SMALL: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	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Multi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Active: Brunch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	BODY FIT@GYM</a:t>
            </a:r>
          </a:p>
        </p:txBody>
      </p:sp>
    </p:spTree>
    <p:extLst>
      <p:ext uri="{BB962C8B-B14F-4D97-AF65-F5344CB8AC3E}">
        <p14:creationId xmlns:p14="http://schemas.microsoft.com/office/powerpoint/2010/main" val="48769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893523DE-8722-AFAE-A03F-BA2349BB344C}"/>
              </a:ext>
            </a:extLst>
          </p:cNvPr>
          <p:cNvSpPr txBox="1">
            <a:spLocks/>
          </p:cNvSpPr>
          <p:nvPr/>
        </p:nvSpPr>
        <p:spPr>
          <a:xfrm>
            <a:off x="166380" y="173611"/>
            <a:ext cx="5360566" cy="107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j-ea"/>
                <a:cs typeface="+mj-cs"/>
              </a:rPr>
              <a:t>YTGO MAIO/DEZ</a:t>
            </a:r>
            <a:endParaRPr kumimoji="0" lang="pt-PT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50" charset="0"/>
              <a:ea typeface="+mj-ea"/>
              <a:cs typeface="+mj-cs"/>
            </a:endParaRPr>
          </a:p>
        </p:txBody>
      </p:sp>
      <p:sp>
        <p:nvSpPr>
          <p:cNvPr id="2" name="ZoneTexte 11">
            <a:extLst>
              <a:ext uri="{FF2B5EF4-FFF2-40B4-BE49-F238E27FC236}">
                <a16:creationId xmlns:a16="http://schemas.microsoft.com/office/drawing/2014/main" id="{D22D303D-05EB-6946-A823-2E4575C952EB}"/>
              </a:ext>
            </a:extLst>
          </p:cNvPr>
          <p:cNvSpPr txBox="1"/>
          <p:nvPr/>
        </p:nvSpPr>
        <p:spPr>
          <a:xfrm>
            <a:off x="285750" y="285869"/>
            <a:ext cx="11477625" cy="461665"/>
          </a:xfrm>
          <a:prstGeom prst="rect">
            <a:avLst/>
          </a:prstGeom>
          <a:solidFill>
            <a:srgbClr val="BE0B35"/>
          </a:solidFill>
        </p:spPr>
        <p:txBody>
          <a:bodyPr wrap="square" rtlCol="0" anchor="ctr">
            <a:spAutoFit/>
          </a:bodyPr>
          <a:lstStyle>
            <a:defPPr>
              <a:defRPr lang="pt-PT"/>
            </a:defPPr>
            <a:lvl1pPr algn="ctr" defTabSz="914309">
              <a:defRPr sz="2400" b="1">
                <a:solidFill>
                  <a:prstClr val="white"/>
                </a:solidFill>
                <a:latin typeface="Gotham Bold" pitchFamily="50" charset="0"/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PLANO PR 2024</a:t>
            </a:r>
          </a:p>
        </p:txBody>
      </p:sp>
      <p:grpSp>
        <p:nvGrpSpPr>
          <p:cNvPr id="3" name="Group 149">
            <a:extLst>
              <a:ext uri="{FF2B5EF4-FFF2-40B4-BE49-F238E27FC236}">
                <a16:creationId xmlns:a16="http://schemas.microsoft.com/office/drawing/2014/main" id="{79FCA72A-EF36-61CD-6B62-86722219D1A9}"/>
              </a:ext>
            </a:extLst>
          </p:cNvPr>
          <p:cNvGrpSpPr/>
          <p:nvPr/>
        </p:nvGrpSpPr>
        <p:grpSpPr>
          <a:xfrm>
            <a:off x="1510018" y="1074063"/>
            <a:ext cx="9990295" cy="288944"/>
            <a:chOff x="816593" y="454980"/>
            <a:chExt cx="10032382" cy="288944"/>
          </a:xfrm>
        </p:grpSpPr>
        <p:sp>
          <p:nvSpPr>
            <p:cNvPr id="4" name="Rectangle 151">
              <a:extLst>
                <a:ext uri="{FF2B5EF4-FFF2-40B4-BE49-F238E27FC236}">
                  <a16:creationId xmlns:a16="http://schemas.microsoft.com/office/drawing/2014/main" id="{69ADF921-73F0-3A47-9753-929DC5C2A06F}"/>
                </a:ext>
              </a:extLst>
            </p:cNvPr>
            <p:cNvSpPr/>
            <p:nvPr/>
          </p:nvSpPr>
          <p:spPr>
            <a:xfrm>
              <a:off x="816593" y="454980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JAN</a:t>
              </a:r>
            </a:p>
          </p:txBody>
        </p:sp>
        <p:sp>
          <p:nvSpPr>
            <p:cNvPr id="5" name="Rectangle 152">
              <a:extLst>
                <a:ext uri="{FF2B5EF4-FFF2-40B4-BE49-F238E27FC236}">
                  <a16:creationId xmlns:a16="http://schemas.microsoft.com/office/drawing/2014/main" id="{6CF015AB-02E0-6591-C59C-1F190C1ECB29}"/>
                </a:ext>
              </a:extLst>
            </p:cNvPr>
            <p:cNvSpPr/>
            <p:nvPr/>
          </p:nvSpPr>
          <p:spPr>
            <a:xfrm>
              <a:off x="1655076" y="455847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FEB</a:t>
              </a:r>
            </a:p>
          </p:txBody>
        </p:sp>
        <p:sp>
          <p:nvSpPr>
            <p:cNvPr id="6" name="Rectangle 153">
              <a:extLst>
                <a:ext uri="{FF2B5EF4-FFF2-40B4-BE49-F238E27FC236}">
                  <a16:creationId xmlns:a16="http://schemas.microsoft.com/office/drawing/2014/main" id="{84B29970-B69A-541F-0ACD-68393CDB7C8F}"/>
                </a:ext>
              </a:extLst>
            </p:cNvPr>
            <p:cNvSpPr/>
            <p:nvPr/>
          </p:nvSpPr>
          <p:spPr>
            <a:xfrm>
              <a:off x="2506845" y="454980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MAR</a:t>
              </a:r>
            </a:p>
          </p:txBody>
        </p:sp>
        <p:sp>
          <p:nvSpPr>
            <p:cNvPr id="7" name="Rectangle 154">
              <a:extLst>
                <a:ext uri="{FF2B5EF4-FFF2-40B4-BE49-F238E27FC236}">
                  <a16:creationId xmlns:a16="http://schemas.microsoft.com/office/drawing/2014/main" id="{501B1244-997E-E34B-191A-342D669CA874}"/>
                </a:ext>
              </a:extLst>
            </p:cNvPr>
            <p:cNvSpPr/>
            <p:nvPr/>
          </p:nvSpPr>
          <p:spPr>
            <a:xfrm>
              <a:off x="3358008" y="454980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APRIL</a:t>
              </a:r>
            </a:p>
          </p:txBody>
        </p:sp>
        <p:sp>
          <p:nvSpPr>
            <p:cNvPr id="8" name="Rectangle 155">
              <a:extLst>
                <a:ext uri="{FF2B5EF4-FFF2-40B4-BE49-F238E27FC236}">
                  <a16:creationId xmlns:a16="http://schemas.microsoft.com/office/drawing/2014/main" id="{D5A84B6D-5BF4-9459-4FD8-127EFDEC215C}"/>
                </a:ext>
              </a:extLst>
            </p:cNvPr>
            <p:cNvSpPr/>
            <p:nvPr/>
          </p:nvSpPr>
          <p:spPr>
            <a:xfrm>
              <a:off x="4197096" y="454980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MAY</a:t>
              </a:r>
            </a:p>
          </p:txBody>
        </p:sp>
        <p:sp>
          <p:nvSpPr>
            <p:cNvPr id="9" name="Rectangle 156">
              <a:extLst>
                <a:ext uri="{FF2B5EF4-FFF2-40B4-BE49-F238E27FC236}">
                  <a16:creationId xmlns:a16="http://schemas.microsoft.com/office/drawing/2014/main" id="{3F9E92AA-A6CE-2B92-D6D1-AFF159057727}"/>
                </a:ext>
              </a:extLst>
            </p:cNvPr>
            <p:cNvSpPr/>
            <p:nvPr/>
          </p:nvSpPr>
          <p:spPr>
            <a:xfrm>
              <a:off x="5048260" y="454980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JUNE</a:t>
              </a:r>
            </a:p>
          </p:txBody>
        </p:sp>
        <p:sp>
          <p:nvSpPr>
            <p:cNvPr id="12" name="Rectangle 157">
              <a:extLst>
                <a:ext uri="{FF2B5EF4-FFF2-40B4-BE49-F238E27FC236}">
                  <a16:creationId xmlns:a16="http://schemas.microsoft.com/office/drawing/2014/main" id="{6A66328A-98D2-771E-6CFA-72C68A13F778}"/>
                </a:ext>
              </a:extLst>
            </p:cNvPr>
            <p:cNvSpPr/>
            <p:nvPr/>
          </p:nvSpPr>
          <p:spPr>
            <a:xfrm>
              <a:off x="5890312" y="455592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JULY</a:t>
              </a:r>
            </a:p>
          </p:txBody>
        </p:sp>
        <p:sp>
          <p:nvSpPr>
            <p:cNvPr id="13" name="Rectangle 158">
              <a:extLst>
                <a:ext uri="{FF2B5EF4-FFF2-40B4-BE49-F238E27FC236}">
                  <a16:creationId xmlns:a16="http://schemas.microsoft.com/office/drawing/2014/main" id="{20344CC0-D39D-A609-D07C-0C5EDC7B8493}"/>
                </a:ext>
              </a:extLst>
            </p:cNvPr>
            <p:cNvSpPr/>
            <p:nvPr/>
          </p:nvSpPr>
          <p:spPr>
            <a:xfrm>
              <a:off x="7467933" y="455608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SEPT</a:t>
              </a:r>
            </a:p>
          </p:txBody>
        </p:sp>
        <p:sp>
          <p:nvSpPr>
            <p:cNvPr id="14" name="Rectangle 159">
              <a:extLst>
                <a:ext uri="{FF2B5EF4-FFF2-40B4-BE49-F238E27FC236}">
                  <a16:creationId xmlns:a16="http://schemas.microsoft.com/office/drawing/2014/main" id="{1ADC81C2-2385-C806-2B91-EF68530329E1}"/>
                </a:ext>
              </a:extLst>
            </p:cNvPr>
            <p:cNvSpPr/>
            <p:nvPr/>
          </p:nvSpPr>
          <p:spPr>
            <a:xfrm>
              <a:off x="8294879" y="457039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OCT</a:t>
              </a:r>
            </a:p>
          </p:txBody>
        </p:sp>
        <p:sp>
          <p:nvSpPr>
            <p:cNvPr id="15" name="Rectangle 160">
              <a:extLst>
                <a:ext uri="{FF2B5EF4-FFF2-40B4-BE49-F238E27FC236}">
                  <a16:creationId xmlns:a16="http://schemas.microsoft.com/office/drawing/2014/main" id="{2AF31029-36A1-0F96-D686-3794FD19B111}"/>
                </a:ext>
              </a:extLst>
            </p:cNvPr>
            <p:cNvSpPr/>
            <p:nvPr/>
          </p:nvSpPr>
          <p:spPr>
            <a:xfrm>
              <a:off x="9146042" y="457038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NOV</a:t>
              </a:r>
            </a:p>
          </p:txBody>
        </p:sp>
        <p:sp>
          <p:nvSpPr>
            <p:cNvPr id="16" name="Rectangle 161">
              <a:extLst>
                <a:ext uri="{FF2B5EF4-FFF2-40B4-BE49-F238E27FC236}">
                  <a16:creationId xmlns:a16="http://schemas.microsoft.com/office/drawing/2014/main" id="{AC729D77-872E-9E7C-5658-6DCAEB35E907}"/>
                </a:ext>
              </a:extLst>
            </p:cNvPr>
            <p:cNvSpPr/>
            <p:nvPr/>
          </p:nvSpPr>
          <p:spPr>
            <a:xfrm>
              <a:off x="9997206" y="455324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DEC</a:t>
              </a:r>
            </a:p>
          </p:txBody>
        </p:sp>
        <p:sp>
          <p:nvSpPr>
            <p:cNvPr id="17" name="Rectangle 162">
              <a:extLst>
                <a:ext uri="{FF2B5EF4-FFF2-40B4-BE49-F238E27FC236}">
                  <a16:creationId xmlns:a16="http://schemas.microsoft.com/office/drawing/2014/main" id="{BFB569FD-BBD3-1AC4-5A38-8BE89247520B}"/>
                </a:ext>
              </a:extLst>
            </p:cNvPr>
            <p:cNvSpPr/>
            <p:nvPr/>
          </p:nvSpPr>
          <p:spPr>
            <a:xfrm>
              <a:off x="6716652" y="456204"/>
              <a:ext cx="851769" cy="286885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AUG</a:t>
              </a:r>
            </a:p>
          </p:txBody>
        </p:sp>
      </p:grpSp>
      <p:cxnSp>
        <p:nvCxnSpPr>
          <p:cNvPr id="18" name="Straight Connector 269">
            <a:extLst>
              <a:ext uri="{FF2B5EF4-FFF2-40B4-BE49-F238E27FC236}">
                <a16:creationId xmlns:a16="http://schemas.microsoft.com/office/drawing/2014/main" id="{861EA1B9-589F-10F5-794F-CAAE7C08EB74}"/>
              </a:ext>
            </a:extLst>
          </p:cNvPr>
          <p:cNvCxnSpPr>
            <a:cxnSpLocks/>
          </p:cNvCxnSpPr>
          <p:nvPr/>
        </p:nvCxnSpPr>
        <p:spPr>
          <a:xfrm>
            <a:off x="1942607" y="3244858"/>
            <a:ext cx="9569830" cy="20411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ot"/>
            <a:miter lim="800000"/>
          </a:ln>
          <a:effectLst/>
        </p:spPr>
      </p:cxnSp>
      <p:sp>
        <p:nvSpPr>
          <p:cNvPr id="19" name="Rectangle à coins arrondis 70">
            <a:extLst>
              <a:ext uri="{FF2B5EF4-FFF2-40B4-BE49-F238E27FC236}">
                <a16:creationId xmlns:a16="http://schemas.microsoft.com/office/drawing/2014/main" id="{8088041E-7D80-6862-116E-DABCB61369C9}"/>
              </a:ext>
            </a:extLst>
          </p:cNvPr>
          <p:cNvSpPr/>
          <p:nvPr/>
        </p:nvSpPr>
        <p:spPr>
          <a:xfrm>
            <a:off x="4304193" y="1630668"/>
            <a:ext cx="768957" cy="18687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 KIT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340">
            <a:extLst>
              <a:ext uri="{FF2B5EF4-FFF2-40B4-BE49-F238E27FC236}">
                <a16:creationId xmlns:a16="http://schemas.microsoft.com/office/drawing/2014/main" id="{820D5A68-1085-FB29-5890-BACEA3CB87D6}"/>
              </a:ext>
            </a:extLst>
          </p:cNvPr>
          <p:cNvSpPr/>
          <p:nvPr/>
        </p:nvSpPr>
        <p:spPr>
          <a:xfrm>
            <a:off x="338299" y="1580001"/>
            <a:ext cx="1231441" cy="44135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SKINCARE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21" name="Rectangle 340">
            <a:extLst>
              <a:ext uri="{FF2B5EF4-FFF2-40B4-BE49-F238E27FC236}">
                <a16:creationId xmlns:a16="http://schemas.microsoft.com/office/drawing/2014/main" id="{F029ED5B-AF2C-4CED-CE87-253D62A46F33}"/>
              </a:ext>
            </a:extLst>
          </p:cNvPr>
          <p:cNvSpPr/>
          <p:nvPr/>
        </p:nvSpPr>
        <p:spPr>
          <a:xfrm>
            <a:off x="338298" y="3473398"/>
            <a:ext cx="1231441" cy="44135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MAKE UP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24" name="Rectangle à coins arrondis 68">
            <a:hlinkClick r:id="" action="ppaction://noaction"/>
            <a:extLst>
              <a:ext uri="{FF2B5EF4-FFF2-40B4-BE49-F238E27FC236}">
                <a16:creationId xmlns:a16="http://schemas.microsoft.com/office/drawing/2014/main" id="{BC80047E-FC62-8A45-8AC6-1CDC4AB2FA55}"/>
              </a:ext>
            </a:extLst>
          </p:cNvPr>
          <p:cNvSpPr/>
          <p:nvPr/>
        </p:nvSpPr>
        <p:spPr>
          <a:xfrm>
            <a:off x="8302773" y="1581540"/>
            <a:ext cx="861869" cy="185332"/>
          </a:xfrm>
          <a:prstGeom prst="roundRect">
            <a:avLst/>
          </a:prstGeom>
          <a:solidFill>
            <a:srgbClr val="19D4C6">
              <a:lumMod val="60000"/>
              <a:lumOff val="40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PRESS EVENT</a:t>
            </a:r>
            <a:endParaRPr kumimoji="0" lang="nn-NO" sz="1000" b="1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à coins arrondis 70">
            <a:extLst>
              <a:ext uri="{FF2B5EF4-FFF2-40B4-BE49-F238E27FC236}">
                <a16:creationId xmlns:a16="http://schemas.microsoft.com/office/drawing/2014/main" id="{F99FE81C-C54F-867C-6758-A3DD0D3F70A8}"/>
              </a:ext>
            </a:extLst>
          </p:cNvPr>
          <p:cNvSpPr/>
          <p:nvPr/>
        </p:nvSpPr>
        <p:spPr>
          <a:xfrm>
            <a:off x="10042101" y="1573280"/>
            <a:ext cx="768957" cy="18687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 KIT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340">
            <a:extLst>
              <a:ext uri="{FF2B5EF4-FFF2-40B4-BE49-F238E27FC236}">
                <a16:creationId xmlns:a16="http://schemas.microsoft.com/office/drawing/2014/main" id="{3E4AB109-4EBB-C237-59C5-A0FEEEE6B310}"/>
              </a:ext>
            </a:extLst>
          </p:cNvPr>
          <p:cNvSpPr/>
          <p:nvPr/>
        </p:nvSpPr>
        <p:spPr>
          <a:xfrm>
            <a:off x="307124" y="5240883"/>
            <a:ext cx="1293788" cy="44135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SPONSORHIPS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49" name="Rectangle à coins arrondis 70">
            <a:extLst>
              <a:ext uri="{FF2B5EF4-FFF2-40B4-BE49-F238E27FC236}">
                <a16:creationId xmlns:a16="http://schemas.microsoft.com/office/drawing/2014/main" id="{FD22BFF0-C2F2-C124-6850-3EA7BAA44778}"/>
              </a:ext>
            </a:extLst>
          </p:cNvPr>
          <p:cNvSpPr/>
          <p:nvPr/>
        </p:nvSpPr>
        <p:spPr>
          <a:xfrm>
            <a:off x="3324822" y="5515909"/>
            <a:ext cx="1171129" cy="49388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LISBON FASHION WEEK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à coins arrondis 70">
            <a:extLst>
              <a:ext uri="{FF2B5EF4-FFF2-40B4-BE49-F238E27FC236}">
                <a16:creationId xmlns:a16="http://schemas.microsoft.com/office/drawing/2014/main" id="{C69309A2-2A28-D7F9-9EA8-502A1D731D93}"/>
              </a:ext>
            </a:extLst>
          </p:cNvPr>
          <p:cNvSpPr/>
          <p:nvPr/>
        </p:nvSpPr>
        <p:spPr>
          <a:xfrm>
            <a:off x="8787392" y="5516397"/>
            <a:ext cx="1171129" cy="49388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LISBON FASHION WEEK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FW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à coins arrondis 70">
            <a:extLst>
              <a:ext uri="{FF2B5EF4-FFF2-40B4-BE49-F238E27FC236}">
                <a16:creationId xmlns:a16="http://schemas.microsoft.com/office/drawing/2014/main" id="{B750EB7B-99C6-F9A2-532C-128DC40F1C90}"/>
              </a:ext>
            </a:extLst>
          </p:cNvPr>
          <p:cNvSpPr/>
          <p:nvPr/>
        </p:nvSpPr>
        <p:spPr>
          <a:xfrm>
            <a:off x="2014647" y="5190417"/>
            <a:ext cx="9011917" cy="27114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NATIONAL TV STATION  (RTP) + WORLD ACADEMY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Connector 269">
            <a:extLst>
              <a:ext uri="{FF2B5EF4-FFF2-40B4-BE49-F238E27FC236}">
                <a16:creationId xmlns:a16="http://schemas.microsoft.com/office/drawing/2014/main" id="{F2498E1F-E0E2-9ED2-1ACA-E225443BDE61}"/>
              </a:ext>
            </a:extLst>
          </p:cNvPr>
          <p:cNvCxnSpPr>
            <a:cxnSpLocks/>
          </p:cNvCxnSpPr>
          <p:nvPr/>
        </p:nvCxnSpPr>
        <p:spPr>
          <a:xfrm>
            <a:off x="1930483" y="5096597"/>
            <a:ext cx="9569830" cy="20411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ot"/>
            <a:miter lim="800000"/>
          </a:ln>
          <a:effectLst/>
        </p:spPr>
      </p:cxnSp>
      <p:sp>
        <p:nvSpPr>
          <p:cNvPr id="53" name="Rectangle à coins arrondis 70">
            <a:extLst>
              <a:ext uri="{FF2B5EF4-FFF2-40B4-BE49-F238E27FC236}">
                <a16:creationId xmlns:a16="http://schemas.microsoft.com/office/drawing/2014/main" id="{DB9C7DA6-D1D0-772B-DF2D-BDFD478A6CEC}"/>
              </a:ext>
            </a:extLst>
          </p:cNvPr>
          <p:cNvSpPr/>
          <p:nvPr/>
        </p:nvSpPr>
        <p:spPr>
          <a:xfrm>
            <a:off x="2174433" y="3422932"/>
            <a:ext cx="9011917" cy="27114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ARTIST RELATIONS: 10 MKUP PROS + 5 MKUP LOVERS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à coins arrondis 70">
            <a:extLst>
              <a:ext uri="{FF2B5EF4-FFF2-40B4-BE49-F238E27FC236}">
                <a16:creationId xmlns:a16="http://schemas.microsoft.com/office/drawing/2014/main" id="{C5DAD86C-2342-1AC7-EE05-0572B9FCA9D1}"/>
              </a:ext>
            </a:extLst>
          </p:cNvPr>
          <p:cNvSpPr/>
          <p:nvPr/>
        </p:nvSpPr>
        <p:spPr>
          <a:xfrm>
            <a:off x="9086479" y="3821312"/>
            <a:ext cx="768957" cy="18687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 KIT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à coins arrondis 68">
            <a:hlinkClick r:id="" action="ppaction://noaction"/>
            <a:extLst>
              <a:ext uri="{FF2B5EF4-FFF2-40B4-BE49-F238E27FC236}">
                <a16:creationId xmlns:a16="http://schemas.microsoft.com/office/drawing/2014/main" id="{287F36D6-0430-F8F1-F493-3E8325DA8ABC}"/>
              </a:ext>
            </a:extLst>
          </p:cNvPr>
          <p:cNvSpPr/>
          <p:nvPr/>
        </p:nvSpPr>
        <p:spPr>
          <a:xfrm>
            <a:off x="6040244" y="5534966"/>
            <a:ext cx="861869" cy="456689"/>
          </a:xfrm>
          <a:prstGeom prst="roundRect">
            <a:avLst/>
          </a:prstGeom>
          <a:solidFill>
            <a:srgbClr val="19D4C6">
              <a:lumMod val="60000"/>
              <a:lumOff val="40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MODELS BOOTCAMP</a:t>
            </a:r>
            <a:endParaRPr kumimoji="0" lang="nn-NO" sz="1000" b="1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à coins arrondis 70">
            <a:extLst>
              <a:ext uri="{FF2B5EF4-FFF2-40B4-BE49-F238E27FC236}">
                <a16:creationId xmlns:a16="http://schemas.microsoft.com/office/drawing/2014/main" id="{7F6280C1-F6CC-F1D9-D62B-3CD6149C4757}"/>
              </a:ext>
            </a:extLst>
          </p:cNvPr>
          <p:cNvSpPr/>
          <p:nvPr/>
        </p:nvSpPr>
        <p:spPr>
          <a:xfrm>
            <a:off x="3923158" y="3848803"/>
            <a:ext cx="768957" cy="18687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 KIT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21EC969-0564-AF57-7DE3-9CC2499BFC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079" y="6496257"/>
            <a:ext cx="1238758" cy="27357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CD67880C-ADC6-2255-0338-576E8717D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852" y="1880556"/>
            <a:ext cx="688419" cy="105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5AE647EC-27DE-3562-6B3A-FE44B503E0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/>
          <a:stretch/>
        </p:blipFill>
        <p:spPr>
          <a:xfrm>
            <a:off x="2332821" y="2066005"/>
            <a:ext cx="848196" cy="381765"/>
          </a:xfrm>
          <a:prstGeom prst="rect">
            <a:avLst/>
          </a:prstGeom>
        </p:spPr>
      </p:pic>
      <p:pic>
        <p:nvPicPr>
          <p:cNvPr id="43" name="Imagem 42" descr="Uma imagem com texto, produtos de higiene pessoal&#10;&#10;Descrição gerada automaticamente">
            <a:extLst>
              <a:ext uri="{FF2B5EF4-FFF2-40B4-BE49-F238E27FC236}">
                <a16:creationId xmlns:a16="http://schemas.microsoft.com/office/drawing/2014/main" id="{5E5EDB24-63BC-6084-5FE3-2C33CC16F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908" y="4127991"/>
            <a:ext cx="1615666" cy="989017"/>
          </a:xfrm>
          <a:prstGeom prst="rect">
            <a:avLst/>
          </a:prstGeom>
        </p:spPr>
      </p:pic>
      <p:pic>
        <p:nvPicPr>
          <p:cNvPr id="59" name="Imagem 58" descr="Uma imagem com texto, produtos de higiene pessoal&#10;&#10;Descrição gerada automaticamente">
            <a:extLst>
              <a:ext uri="{FF2B5EF4-FFF2-40B4-BE49-F238E27FC236}">
                <a16:creationId xmlns:a16="http://schemas.microsoft.com/office/drawing/2014/main" id="{CA8E599E-6AFA-B905-E7DE-60626A44C0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71" y="4170451"/>
            <a:ext cx="637889" cy="904095"/>
          </a:xfrm>
          <a:prstGeom prst="rect">
            <a:avLst/>
          </a:prstGeom>
        </p:spPr>
      </p:pic>
      <p:pic>
        <p:nvPicPr>
          <p:cNvPr id="60" name="Imagem 59" descr="Uma imagem com texto, produtos de higiene pessoal&#10;&#10;Descrição gerada automaticamente">
            <a:extLst>
              <a:ext uri="{FF2B5EF4-FFF2-40B4-BE49-F238E27FC236}">
                <a16:creationId xmlns:a16="http://schemas.microsoft.com/office/drawing/2014/main" id="{9746DF33-03BB-E88E-B28B-31A137B277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56" y="4415859"/>
            <a:ext cx="702152" cy="361339"/>
          </a:xfrm>
          <a:prstGeom prst="rect">
            <a:avLst/>
          </a:prstGeom>
        </p:spPr>
      </p:pic>
      <p:pic>
        <p:nvPicPr>
          <p:cNvPr id="61" name="Imagem 60" descr="Uma imagem com texto&#10;&#10;Descrição gerada automaticamente">
            <a:extLst>
              <a:ext uri="{FF2B5EF4-FFF2-40B4-BE49-F238E27FC236}">
                <a16:creationId xmlns:a16="http://schemas.microsoft.com/office/drawing/2014/main" id="{E0FD6E5D-681B-EDF4-63E8-3442CAE982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19666" b="22859"/>
          <a:stretch/>
        </p:blipFill>
        <p:spPr>
          <a:xfrm>
            <a:off x="6151397" y="4127991"/>
            <a:ext cx="1563941" cy="251868"/>
          </a:xfrm>
          <a:prstGeom prst="rect">
            <a:avLst/>
          </a:prstGeom>
        </p:spPr>
      </p:pic>
      <p:pic>
        <p:nvPicPr>
          <p:cNvPr id="62" name="Imagem 61" descr="Uma imagem com texto, produtos de higiene pessoal&#10;&#10;Descrição gerada automaticamente">
            <a:extLst>
              <a:ext uri="{FF2B5EF4-FFF2-40B4-BE49-F238E27FC236}">
                <a16:creationId xmlns:a16="http://schemas.microsoft.com/office/drawing/2014/main" id="{64C04ED9-5F53-D809-1747-2003187CC28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38" y="3833674"/>
            <a:ext cx="1568549" cy="943524"/>
          </a:xfrm>
          <a:prstGeom prst="rect">
            <a:avLst/>
          </a:prstGeom>
        </p:spPr>
      </p:pic>
      <p:sp>
        <p:nvSpPr>
          <p:cNvPr id="63" name="Rectangle à coins arrondis 70">
            <a:extLst>
              <a:ext uri="{FF2B5EF4-FFF2-40B4-BE49-F238E27FC236}">
                <a16:creationId xmlns:a16="http://schemas.microsoft.com/office/drawing/2014/main" id="{8E881D3B-B22F-9C3C-91D6-E3BB9C43D4DD}"/>
              </a:ext>
            </a:extLst>
          </p:cNvPr>
          <p:cNvSpPr/>
          <p:nvPr/>
        </p:nvSpPr>
        <p:spPr>
          <a:xfrm>
            <a:off x="6177973" y="3817596"/>
            <a:ext cx="768957" cy="18687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 KIT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" name="Imagem 63">
            <a:extLst>
              <a:ext uri="{FF2B5EF4-FFF2-40B4-BE49-F238E27FC236}">
                <a16:creationId xmlns:a16="http://schemas.microsoft.com/office/drawing/2014/main" id="{695B9213-CB89-29F6-330D-A4CD59E784D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00160" y="4321867"/>
            <a:ext cx="755026" cy="654922"/>
          </a:xfrm>
          <a:prstGeom prst="rect">
            <a:avLst/>
          </a:prstGeom>
        </p:spPr>
      </p:pic>
      <p:pic>
        <p:nvPicPr>
          <p:cNvPr id="65" name="Image 25" descr="Une image contenant texte, articles de toilette, lotion, crème pour la peau&#10;&#10;Description générée automatiquement">
            <a:extLst>
              <a:ext uri="{FF2B5EF4-FFF2-40B4-BE49-F238E27FC236}">
                <a16:creationId xmlns:a16="http://schemas.microsoft.com/office/drawing/2014/main" id="{235F82BC-4FD3-14D0-922C-DBDA65ED360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925" r="54802" b="4727"/>
          <a:stretch/>
        </p:blipFill>
        <p:spPr>
          <a:xfrm>
            <a:off x="3577135" y="1896708"/>
            <a:ext cx="367520" cy="861077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624AEA5D-A415-DCEE-73F6-E9C9FC26A9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9412" y="2772882"/>
            <a:ext cx="717955" cy="240714"/>
          </a:xfrm>
          <a:prstGeom prst="rect">
            <a:avLst/>
          </a:prstGeom>
        </p:spPr>
      </p:pic>
      <p:sp>
        <p:nvSpPr>
          <p:cNvPr id="67" name="Rectangle à coins arrondis 68">
            <a:hlinkClick r:id="" action="ppaction://noaction"/>
            <a:extLst>
              <a:ext uri="{FF2B5EF4-FFF2-40B4-BE49-F238E27FC236}">
                <a16:creationId xmlns:a16="http://schemas.microsoft.com/office/drawing/2014/main" id="{9F04ADCA-644E-0B04-C4A2-FC7CDB6FF3C8}"/>
              </a:ext>
            </a:extLst>
          </p:cNvPr>
          <p:cNvSpPr/>
          <p:nvPr/>
        </p:nvSpPr>
        <p:spPr>
          <a:xfrm>
            <a:off x="3339214" y="1631852"/>
            <a:ext cx="861869" cy="185332"/>
          </a:xfrm>
          <a:prstGeom prst="roundRect">
            <a:avLst/>
          </a:prstGeom>
          <a:solidFill>
            <a:srgbClr val="19D4C6">
              <a:lumMod val="60000"/>
              <a:lumOff val="40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PRESS EVENT</a:t>
            </a:r>
            <a:endParaRPr kumimoji="0" lang="nn-NO" sz="1000" b="1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8" name="Imagem 67" descr="Uma imagem com texto, produtos de higiene pessoal, loção&#10;&#10;Descrição gerada automaticamente">
            <a:extLst>
              <a:ext uri="{FF2B5EF4-FFF2-40B4-BE49-F238E27FC236}">
                <a16:creationId xmlns:a16="http://schemas.microsoft.com/office/drawing/2014/main" id="{D02F7CE5-57C4-727A-A013-DB05E2104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52" y="1967487"/>
            <a:ext cx="688420" cy="660647"/>
          </a:xfrm>
          <a:prstGeom prst="rect">
            <a:avLst/>
          </a:prstGeom>
        </p:spPr>
      </p:pic>
      <p:sp>
        <p:nvSpPr>
          <p:cNvPr id="70" name="Retângulo 69">
            <a:extLst>
              <a:ext uri="{FF2B5EF4-FFF2-40B4-BE49-F238E27FC236}">
                <a16:creationId xmlns:a16="http://schemas.microsoft.com/office/drawing/2014/main" id="{A86CDC7B-287B-CCD4-38AC-469ED998EA99}"/>
              </a:ext>
            </a:extLst>
          </p:cNvPr>
          <p:cNvSpPr/>
          <p:nvPr/>
        </p:nvSpPr>
        <p:spPr>
          <a:xfrm>
            <a:off x="10196129" y="1872306"/>
            <a:ext cx="455988" cy="266136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XMAS</a:t>
            </a:r>
          </a:p>
        </p:txBody>
      </p:sp>
      <p:pic>
        <p:nvPicPr>
          <p:cNvPr id="72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87551B76-26F2-FAA3-E588-5A7B9078990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5790" y="2610975"/>
            <a:ext cx="766195" cy="3238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3" name="Imagem 72" descr="Uma imagem com produtos de higiene pessoal&#10;&#10;Descrição gerada automaticamente">
            <a:extLst>
              <a:ext uri="{FF2B5EF4-FFF2-40B4-BE49-F238E27FC236}">
                <a16:creationId xmlns:a16="http://schemas.microsoft.com/office/drawing/2014/main" id="{65799046-4C69-EE98-B337-44C2BDD717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634" y="1938671"/>
            <a:ext cx="525001" cy="594950"/>
          </a:xfrm>
          <a:prstGeom prst="rect">
            <a:avLst/>
          </a:prstGeom>
        </p:spPr>
      </p:pic>
      <p:pic>
        <p:nvPicPr>
          <p:cNvPr id="74" name="Imagem 73" descr="Uma imagem com diagrama&#10;&#10;Descrição gerada automaticamente">
            <a:extLst>
              <a:ext uri="{FF2B5EF4-FFF2-40B4-BE49-F238E27FC236}">
                <a16:creationId xmlns:a16="http://schemas.microsoft.com/office/drawing/2014/main" id="{9693CE6E-A76D-13EA-8E20-B1FB065E5F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220" y="1897234"/>
            <a:ext cx="327968" cy="594951"/>
          </a:xfrm>
          <a:prstGeom prst="rect">
            <a:avLst/>
          </a:prstGeom>
        </p:spPr>
      </p:pic>
      <p:sp>
        <p:nvSpPr>
          <p:cNvPr id="75" name="Rectangle à coins arrondis 70">
            <a:extLst>
              <a:ext uri="{FF2B5EF4-FFF2-40B4-BE49-F238E27FC236}">
                <a16:creationId xmlns:a16="http://schemas.microsoft.com/office/drawing/2014/main" id="{D841E98B-C99A-99DA-0C7E-838700B45870}"/>
              </a:ext>
            </a:extLst>
          </p:cNvPr>
          <p:cNvSpPr/>
          <p:nvPr/>
        </p:nvSpPr>
        <p:spPr>
          <a:xfrm>
            <a:off x="6964179" y="1592694"/>
            <a:ext cx="768957" cy="18687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 KIT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D0DFB7B4-A729-69B3-0589-2018762D0C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608" y="2550250"/>
            <a:ext cx="580715" cy="117756"/>
          </a:xfrm>
          <a:prstGeom prst="rect">
            <a:avLst/>
          </a:prstGeom>
        </p:spPr>
      </p:pic>
      <p:pic>
        <p:nvPicPr>
          <p:cNvPr id="77" name="Imagem 76" descr="Uma imagem com gráfico&#10;&#10;Descrição gerada automaticamente">
            <a:extLst>
              <a:ext uri="{FF2B5EF4-FFF2-40B4-BE49-F238E27FC236}">
                <a16:creationId xmlns:a16="http://schemas.microsoft.com/office/drawing/2014/main" id="{9933BF29-865D-302A-4160-D7294834F5A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7"/>
          <a:stretch/>
        </p:blipFill>
        <p:spPr>
          <a:xfrm>
            <a:off x="5465602" y="2070727"/>
            <a:ext cx="493504" cy="414616"/>
          </a:xfrm>
          <a:prstGeom prst="rect">
            <a:avLst/>
          </a:prstGeom>
        </p:spPr>
      </p:pic>
      <p:sp>
        <p:nvSpPr>
          <p:cNvPr id="78" name="Rectangle à coins arrondis 70">
            <a:extLst>
              <a:ext uri="{FF2B5EF4-FFF2-40B4-BE49-F238E27FC236}">
                <a16:creationId xmlns:a16="http://schemas.microsoft.com/office/drawing/2014/main" id="{B986050E-B9BE-3E19-9730-F613281D3720}"/>
              </a:ext>
            </a:extLst>
          </p:cNvPr>
          <p:cNvSpPr/>
          <p:nvPr/>
        </p:nvSpPr>
        <p:spPr>
          <a:xfrm>
            <a:off x="5258692" y="1610038"/>
            <a:ext cx="768957" cy="18687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 KIT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à coins arrondis 70">
            <a:extLst>
              <a:ext uri="{FF2B5EF4-FFF2-40B4-BE49-F238E27FC236}">
                <a16:creationId xmlns:a16="http://schemas.microsoft.com/office/drawing/2014/main" id="{198F2563-07B9-FBCD-AC9C-CAF9956A0D07}"/>
              </a:ext>
            </a:extLst>
          </p:cNvPr>
          <p:cNvSpPr/>
          <p:nvPr/>
        </p:nvSpPr>
        <p:spPr>
          <a:xfrm>
            <a:off x="2588896" y="6040298"/>
            <a:ext cx="768957" cy="18687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 KIT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" name="Image 2" descr="Une image contenant personne, ciel&#10;&#10;Description générée automatiquement">
            <a:extLst>
              <a:ext uri="{FF2B5EF4-FFF2-40B4-BE49-F238E27FC236}">
                <a16:creationId xmlns:a16="http://schemas.microsoft.com/office/drawing/2014/main" id="{4E35BB86-21D3-FE59-6530-9603AD528F5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2649" t="22856" r="25551" b="30009"/>
          <a:stretch/>
        </p:blipFill>
        <p:spPr>
          <a:xfrm>
            <a:off x="2599828" y="6287091"/>
            <a:ext cx="659561" cy="418331"/>
          </a:xfrm>
          <a:prstGeom prst="rect">
            <a:avLst/>
          </a:prstGeom>
        </p:spPr>
      </p:pic>
      <p:pic>
        <p:nvPicPr>
          <p:cNvPr id="82" name="Imagem 81" descr="Uma imagem com texto, produtos de higiene pessoal, loção&#10;&#10;Descrição gerada automaticamente">
            <a:extLst>
              <a:ext uri="{FF2B5EF4-FFF2-40B4-BE49-F238E27FC236}">
                <a16:creationId xmlns:a16="http://schemas.microsoft.com/office/drawing/2014/main" id="{6B6D6853-FFC8-FF20-25DA-37AFB3B13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80" y="2002178"/>
            <a:ext cx="903150" cy="617059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FC57DCC2-91F9-80FB-4D0E-E56039BE3E79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8116" y="2664933"/>
            <a:ext cx="732890" cy="169128"/>
          </a:xfrm>
          <a:prstGeom prst="rect">
            <a:avLst/>
          </a:prstGeom>
        </p:spPr>
      </p:pic>
      <p:sp>
        <p:nvSpPr>
          <p:cNvPr id="84" name="Rectangle à coins arrondis 70">
            <a:extLst>
              <a:ext uri="{FF2B5EF4-FFF2-40B4-BE49-F238E27FC236}">
                <a16:creationId xmlns:a16="http://schemas.microsoft.com/office/drawing/2014/main" id="{47FE6C3B-3A42-B194-1BD3-E676325D58D3}"/>
              </a:ext>
            </a:extLst>
          </p:cNvPr>
          <p:cNvSpPr/>
          <p:nvPr/>
        </p:nvSpPr>
        <p:spPr>
          <a:xfrm>
            <a:off x="6078116" y="1630014"/>
            <a:ext cx="768957" cy="18687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 KIT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40">
            <a:extLst>
              <a:ext uri="{FF2B5EF4-FFF2-40B4-BE49-F238E27FC236}">
                <a16:creationId xmlns:a16="http://schemas.microsoft.com/office/drawing/2014/main" id="{AE0D102C-2E4A-1BED-6BF8-0D2CEC29491A}"/>
              </a:ext>
            </a:extLst>
          </p:cNvPr>
          <p:cNvSpPr/>
          <p:nvPr/>
        </p:nvSpPr>
        <p:spPr>
          <a:xfrm>
            <a:off x="275951" y="6191370"/>
            <a:ext cx="1293788" cy="44135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70 ANOS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23" name="Rectangle à coins arrondis 70">
            <a:extLst>
              <a:ext uri="{FF2B5EF4-FFF2-40B4-BE49-F238E27FC236}">
                <a16:creationId xmlns:a16="http://schemas.microsoft.com/office/drawing/2014/main" id="{57F23B46-4C26-4D3D-5B5C-7BE74163FEB1}"/>
              </a:ext>
            </a:extLst>
          </p:cNvPr>
          <p:cNvSpPr/>
          <p:nvPr/>
        </p:nvSpPr>
        <p:spPr>
          <a:xfrm>
            <a:off x="5182150" y="6096107"/>
            <a:ext cx="768957" cy="18687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 KIT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Image 2" descr="Une image contenant personne, ciel&#10;&#10;Description générée automatiquement">
            <a:extLst>
              <a:ext uri="{FF2B5EF4-FFF2-40B4-BE49-F238E27FC236}">
                <a16:creationId xmlns:a16="http://schemas.microsoft.com/office/drawing/2014/main" id="{82BB97BB-508B-A8DA-0E91-CF5CF558C4E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2649" t="22856" r="25551" b="30009"/>
          <a:stretch/>
        </p:blipFill>
        <p:spPr>
          <a:xfrm>
            <a:off x="5193082" y="6342900"/>
            <a:ext cx="659561" cy="418331"/>
          </a:xfrm>
          <a:prstGeom prst="rect">
            <a:avLst/>
          </a:prstGeom>
        </p:spPr>
      </p:pic>
      <p:sp>
        <p:nvSpPr>
          <p:cNvPr id="26" name="Rectangle à coins arrondis 70">
            <a:extLst>
              <a:ext uri="{FF2B5EF4-FFF2-40B4-BE49-F238E27FC236}">
                <a16:creationId xmlns:a16="http://schemas.microsoft.com/office/drawing/2014/main" id="{33416206-BC6E-5BAA-B5CD-8FBB3A798CF1}"/>
              </a:ext>
            </a:extLst>
          </p:cNvPr>
          <p:cNvSpPr/>
          <p:nvPr/>
        </p:nvSpPr>
        <p:spPr>
          <a:xfrm>
            <a:off x="9844504" y="6108092"/>
            <a:ext cx="768957" cy="186871"/>
          </a:xfrm>
          <a:prstGeom prst="roundRect">
            <a:avLst/>
          </a:prstGeom>
          <a:solidFill>
            <a:srgbClr val="E5A97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5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 KIT</a:t>
            </a:r>
            <a:endParaRPr kumimoji="0" lang="nn-NO" sz="3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Image 2" descr="Une image contenant personne, ciel&#10;&#10;Description générée automatiquement">
            <a:extLst>
              <a:ext uri="{FF2B5EF4-FFF2-40B4-BE49-F238E27FC236}">
                <a16:creationId xmlns:a16="http://schemas.microsoft.com/office/drawing/2014/main" id="{3A1A033E-DF52-EBDF-746B-165B23B0876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2649" t="22856" r="25551" b="30009"/>
          <a:stretch/>
        </p:blipFill>
        <p:spPr>
          <a:xfrm>
            <a:off x="9855436" y="6354885"/>
            <a:ext cx="659561" cy="418331"/>
          </a:xfrm>
          <a:prstGeom prst="rect">
            <a:avLst/>
          </a:prstGeom>
        </p:spPr>
      </p:pic>
      <p:sp>
        <p:nvSpPr>
          <p:cNvPr id="28" name="Rectangle à coins arrondis 70">
            <a:extLst>
              <a:ext uri="{FF2B5EF4-FFF2-40B4-BE49-F238E27FC236}">
                <a16:creationId xmlns:a16="http://schemas.microsoft.com/office/drawing/2014/main" id="{35A925F8-64A2-0DBB-41F8-1DAD74069026}"/>
              </a:ext>
            </a:extLst>
          </p:cNvPr>
          <p:cNvSpPr/>
          <p:nvPr/>
        </p:nvSpPr>
        <p:spPr>
          <a:xfrm>
            <a:off x="2174434" y="1610038"/>
            <a:ext cx="975314" cy="243912"/>
          </a:xfrm>
          <a:prstGeom prst="roundRect">
            <a:avLst/>
          </a:prstGeom>
          <a:solidFill>
            <a:srgbClr val="19D4C6">
              <a:lumMod val="60000"/>
              <a:lumOff val="40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79" tIns="34289" rIns="68579" bIns="34289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PRESS event</a:t>
            </a:r>
          </a:p>
        </p:txBody>
      </p:sp>
    </p:spTree>
    <p:extLst>
      <p:ext uri="{BB962C8B-B14F-4D97-AF65-F5344CB8AC3E}">
        <p14:creationId xmlns:p14="http://schemas.microsoft.com/office/powerpoint/2010/main" val="24318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4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57" grpId="0" animBg="1"/>
      <p:bldP spid="63" grpId="0" animBg="1"/>
      <p:bldP spid="67" grpId="0" animBg="1"/>
      <p:bldP spid="75" grpId="0" animBg="1"/>
      <p:bldP spid="78" grpId="0" animBg="1"/>
      <p:bldP spid="80" grpId="0" animBg="1"/>
      <p:bldP spid="84" grpId="0" animBg="1"/>
      <p:bldP spid="22" grpId="0" animBg="1"/>
      <p:bldP spid="23" grpId="0" animBg="1"/>
      <p:bldP spid="26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9">
            <a:extLst>
              <a:ext uri="{FF2B5EF4-FFF2-40B4-BE49-F238E27FC236}">
                <a16:creationId xmlns:a16="http://schemas.microsoft.com/office/drawing/2014/main" id="{66D4C0A6-ADCA-B9AD-BE94-AF42BFB326F8}"/>
              </a:ext>
            </a:extLst>
          </p:cNvPr>
          <p:cNvSpPr txBox="1"/>
          <p:nvPr/>
        </p:nvSpPr>
        <p:spPr>
          <a:xfrm>
            <a:off x="495262" y="4318956"/>
            <a:ext cx="2901082" cy="948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POS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MERCHANDISING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Light" pitchFamily="50" charset="0"/>
              <a:ea typeface="+mn-ea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286AB93F-BF3B-04E4-28FB-25BDBD4E9B2E}"/>
              </a:ext>
            </a:extLst>
          </p:cNvPr>
          <p:cNvSpPr txBox="1"/>
          <p:nvPr/>
        </p:nvSpPr>
        <p:spPr>
          <a:xfrm>
            <a:off x="5557002" y="2511609"/>
            <a:ext cx="4904169" cy="134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39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Memorable</a:t>
            </a:r>
            <a:r>
              <a:rPr kumimoji="0" lang="fr-FR" sz="66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 </a:t>
            </a:r>
          </a:p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arins-Regular"/>
              <a:ea typeface="+mn-ea"/>
              <a:cs typeface="+mn-cs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2367AC80-AEA3-0C3C-41B3-921BBE0319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97212" y="2244334"/>
            <a:ext cx="2618940" cy="1798468"/>
            <a:chOff x="12842" y="8218"/>
            <a:chExt cx="5420" cy="3722"/>
          </a:xfrm>
          <a:solidFill>
            <a:srgbClr val="BE0F34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D1C942E-3EC8-3A0A-15AA-D3864E051B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657265D-5760-6387-3154-3A23F39BD0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pic>
        <p:nvPicPr>
          <p:cNvPr id="18" name="Espace réservé pour une image  8">
            <a:extLst>
              <a:ext uri="{FF2B5EF4-FFF2-40B4-BE49-F238E27FC236}">
                <a16:creationId xmlns:a16="http://schemas.microsoft.com/office/drawing/2014/main" id="{A36413F6-AA89-61A3-B822-E5E64DAE2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52763" y="238125"/>
            <a:ext cx="1265261" cy="1871573"/>
          </a:xfrm>
          <a:prstGeom prst="rect">
            <a:avLst/>
          </a:prstGeom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id="{2AE7FAA6-D042-D34D-4784-4F3025D0700F}"/>
              </a:ext>
            </a:extLst>
          </p:cNvPr>
          <p:cNvSpPr txBox="1"/>
          <p:nvPr/>
        </p:nvSpPr>
        <p:spPr>
          <a:xfrm>
            <a:off x="5557002" y="3463789"/>
            <a:ext cx="5828393" cy="1808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…Influencers 2024</a:t>
            </a:r>
          </a:p>
        </p:txBody>
      </p:sp>
    </p:spTree>
    <p:extLst>
      <p:ext uri="{BB962C8B-B14F-4D97-AF65-F5344CB8AC3E}">
        <p14:creationId xmlns:p14="http://schemas.microsoft.com/office/powerpoint/2010/main" val="4093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9">
            <a:extLst>
              <a:ext uri="{FF2B5EF4-FFF2-40B4-BE49-F238E27FC236}">
                <a16:creationId xmlns:a16="http://schemas.microsoft.com/office/drawing/2014/main" id="{66D4C0A6-ADCA-B9AD-BE94-AF42BFB326F8}"/>
              </a:ext>
            </a:extLst>
          </p:cNvPr>
          <p:cNvSpPr txBox="1"/>
          <p:nvPr/>
        </p:nvSpPr>
        <p:spPr>
          <a:xfrm>
            <a:off x="495262" y="4318956"/>
            <a:ext cx="2901082" cy="948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POS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MERCHANDISING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Light" pitchFamily="50" charset="0"/>
              <a:ea typeface="+mn-ea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286AB93F-BF3B-04E4-28FB-25BDBD4E9B2E}"/>
              </a:ext>
            </a:extLst>
          </p:cNvPr>
          <p:cNvSpPr txBox="1"/>
          <p:nvPr/>
        </p:nvSpPr>
        <p:spPr>
          <a:xfrm>
            <a:off x="5557002" y="2511609"/>
            <a:ext cx="3991361" cy="1114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Clarins…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arins-Regular"/>
              <a:ea typeface="+mn-ea"/>
              <a:cs typeface="+mn-cs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2367AC80-AEA3-0C3C-41B3-921BBE0319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97212" y="2244334"/>
            <a:ext cx="2618940" cy="1798468"/>
            <a:chOff x="12842" y="8218"/>
            <a:chExt cx="5420" cy="3722"/>
          </a:xfrm>
          <a:solidFill>
            <a:srgbClr val="BE0F34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D1C942E-3EC8-3A0A-15AA-D3864E051B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657265D-5760-6387-3154-3A23F39BD0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pic>
        <p:nvPicPr>
          <p:cNvPr id="18" name="Espace réservé pour une image  8">
            <a:extLst>
              <a:ext uri="{FF2B5EF4-FFF2-40B4-BE49-F238E27FC236}">
                <a16:creationId xmlns:a16="http://schemas.microsoft.com/office/drawing/2014/main" id="{A36413F6-AA89-61A3-B822-E5E64DAE2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52763" y="238125"/>
            <a:ext cx="1265261" cy="1871573"/>
          </a:xfrm>
          <a:prstGeom prst="rect">
            <a:avLst/>
          </a:prstGeom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id="{2AE7FAA6-D042-D34D-4784-4F3025D0700F}"/>
              </a:ext>
            </a:extLst>
          </p:cNvPr>
          <p:cNvSpPr txBox="1"/>
          <p:nvPr/>
        </p:nvSpPr>
        <p:spPr>
          <a:xfrm>
            <a:off x="5557002" y="3463789"/>
            <a:ext cx="5828393" cy="1808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…OBJECTIVES</a:t>
            </a:r>
          </a:p>
          <a:p>
            <a:pPr marL="0" marR="0" lvl="0" indent="0" algn="l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		2024</a:t>
            </a:r>
          </a:p>
        </p:txBody>
      </p:sp>
    </p:spTree>
    <p:extLst>
      <p:ext uri="{BB962C8B-B14F-4D97-AF65-F5344CB8AC3E}">
        <p14:creationId xmlns:p14="http://schemas.microsoft.com/office/powerpoint/2010/main" val="36787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809173" y="1606184"/>
            <a:ext cx="610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OBJECTIVOS 2024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97441D-0DF2-4457-AD77-8AA09CF6CC21}"/>
              </a:ext>
            </a:extLst>
          </p:cNvPr>
          <p:cNvSpPr txBox="1"/>
          <p:nvPr/>
        </p:nvSpPr>
        <p:spPr>
          <a:xfrm>
            <a:off x="581025" y="2418084"/>
            <a:ext cx="76955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Para 2024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temos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de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ter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uma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estratégia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mais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robusta de influencer marketing. 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sua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importância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no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segmento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de Beleza é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inegável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mais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que um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investimento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publicitário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– é um statement para o mercado 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consumidores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posicionamento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Clarins.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Sem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nunca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perder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nossa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missão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valores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, 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nossa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estratégia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de influencer marketing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foca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se no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estabelecimento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de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relações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duradouras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, (1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ano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de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contrato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),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através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de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uma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conexão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emocional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com 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marca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que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vai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para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além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da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componente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financeira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Adicionalmente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, 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conteudo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produzido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pelas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influenciadores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é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desenhado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executado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partilhado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com 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marca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. Clarins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estará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em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todas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 as partes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processo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ok" panose="02000604040000020004" pitchFamily="50" charset="0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otham Book" panose="02000604040000020004" pitchFamily="50" charset="0"/>
              <a:buChar char="&gt;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ok" panose="02000604040000020004" pitchFamily="50" charset="0"/>
              <a:ea typeface="+mn-ea"/>
              <a:cs typeface="+mn-cs"/>
            </a:endParaRPr>
          </a:p>
        </p:txBody>
      </p:sp>
      <p:pic>
        <p:nvPicPr>
          <p:cNvPr id="2" name="Image 1" descr="Une image contenant personne, mur, doigt, Visage humain&#10;&#10;Description générée automatiquement">
            <a:extLst>
              <a:ext uri="{FF2B5EF4-FFF2-40B4-BE49-F238E27FC236}">
                <a16:creationId xmlns:a16="http://schemas.microsoft.com/office/drawing/2014/main" id="{5ED60EBD-E09D-FFA9-F9DC-3BD3408B4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015" y="2632666"/>
            <a:ext cx="1866900" cy="3581400"/>
          </a:xfrm>
          <a:prstGeom prst="rect">
            <a:avLst/>
          </a:prstGeom>
        </p:spPr>
      </p:pic>
      <p:pic>
        <p:nvPicPr>
          <p:cNvPr id="7" name="Image 6" descr="Shape&#10;&#10;Description automatically generated">
            <a:extLst>
              <a:ext uri="{FF2B5EF4-FFF2-40B4-BE49-F238E27FC236}">
                <a16:creationId xmlns:a16="http://schemas.microsoft.com/office/drawing/2014/main" id="{6A7324E4-5E44-CEA2-965C-ED966EB0C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1169" y="2412262"/>
            <a:ext cx="2543175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35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809173" y="1606184"/>
            <a:ext cx="610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ESTRATÉGIAS 2024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AA45ABC-448D-08C5-51E7-3DADB0B3F297}"/>
              </a:ext>
            </a:extLst>
          </p:cNvPr>
          <p:cNvSpPr txBox="1"/>
          <p:nvPr/>
        </p:nvSpPr>
        <p:spPr>
          <a:xfrm>
            <a:off x="661235" y="2426563"/>
            <a:ext cx="10869529" cy="33239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/>
              </a:rPr>
              <a:t>ANTIAGING: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latin typeface="Gotham Bold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lvl="1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/>
              </a:rPr>
              <a:t>DS+ EXTRA-FIRMING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ld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/>
              </a:rPr>
              <a:t> (TOP TIER INFLUENCER - ANUAL)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highlight>
                <a:srgbClr val="FFFF00"/>
              </a:highlight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/>
              </a:rPr>
              <a:t>MULTI-ACTIVE (TOP TIER – ANUAL)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/>
              </a:rPr>
              <a:t>MAKE UP (MID/LOW TIER)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/>
            </a:endParaRPr>
          </a:p>
          <a:p>
            <a:pPr>
              <a:defRPr/>
            </a:pPr>
            <a:endParaRPr lang="en-US" dirty="0">
              <a:solidFill>
                <a:prstClr val="white">
                  <a:lumMod val="50000"/>
                </a:prstClr>
              </a:solidFill>
              <a:latin typeface="Gotham Bold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/>
              </a:rPr>
              <a:t>MYCLARINS (LOW TIER): TIK TOK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/>
              </a:rPr>
              <a:t>MEN: </a:t>
            </a:r>
            <a:r>
              <a:rPr lang="en-US" dirty="0" err="1">
                <a:solidFill>
                  <a:prstClr val="white">
                    <a:lumMod val="50000"/>
                  </a:prstClr>
                </a:solidFill>
                <a:latin typeface="Gotham Bold"/>
              </a:rPr>
              <a:t>Conteúdos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otham Bold"/>
              </a:rPr>
              <a:t> </a:t>
            </a:r>
            <a:r>
              <a:rPr lang="en-US" dirty="0" err="1">
                <a:solidFill>
                  <a:prstClr val="white">
                    <a:lumMod val="50000"/>
                  </a:prstClr>
                </a:solidFill>
                <a:latin typeface="Gotham Bold"/>
              </a:rPr>
              <a:t>Orgânicos</a:t>
            </a: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</p:txBody>
      </p:sp>
      <p:pic>
        <p:nvPicPr>
          <p:cNvPr id="6" name="Image 5" descr="Une image contenant personne, Visage humain, peau, sourcil&#10;&#10;Description générée automatiquement">
            <a:extLst>
              <a:ext uri="{FF2B5EF4-FFF2-40B4-BE49-F238E27FC236}">
                <a16:creationId xmlns:a16="http://schemas.microsoft.com/office/drawing/2014/main" id="{D9FCAF5D-2AE6-7776-DD54-3AE591BF9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567" y="2663337"/>
            <a:ext cx="1905000" cy="3362325"/>
          </a:xfrm>
          <a:prstGeom prst="rect">
            <a:avLst/>
          </a:prstGeom>
        </p:spPr>
      </p:pic>
      <p:pic>
        <p:nvPicPr>
          <p:cNvPr id="7" name="Image 6" descr="Shape&#10;&#10;Description automatically generated">
            <a:extLst>
              <a:ext uri="{FF2B5EF4-FFF2-40B4-BE49-F238E27FC236}">
                <a16:creationId xmlns:a16="http://schemas.microsoft.com/office/drawing/2014/main" id="{3579BABB-A195-D983-11DD-CB32C17250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519" y="2420327"/>
            <a:ext cx="25527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87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9">
            <a:extLst>
              <a:ext uri="{FF2B5EF4-FFF2-40B4-BE49-F238E27FC236}">
                <a16:creationId xmlns:a16="http://schemas.microsoft.com/office/drawing/2014/main" id="{66D4C0A6-ADCA-B9AD-BE94-AF42BFB326F8}"/>
              </a:ext>
            </a:extLst>
          </p:cNvPr>
          <p:cNvSpPr txBox="1"/>
          <p:nvPr/>
        </p:nvSpPr>
        <p:spPr>
          <a:xfrm>
            <a:off x="495262" y="4318956"/>
            <a:ext cx="2901082" cy="948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POS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MERCHANDISING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Light" pitchFamily="50" charset="0"/>
              <a:ea typeface="+mn-ea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286AB93F-BF3B-04E4-28FB-25BDBD4E9B2E}"/>
              </a:ext>
            </a:extLst>
          </p:cNvPr>
          <p:cNvSpPr txBox="1"/>
          <p:nvPr/>
        </p:nvSpPr>
        <p:spPr>
          <a:xfrm>
            <a:off x="5557002" y="2511609"/>
            <a:ext cx="4904169" cy="1114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3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Memorable</a:t>
            </a:r>
            <a:r>
              <a:rPr kumimoji="0" lang="fr-FR" sz="663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 </a:t>
            </a: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arins-Regular"/>
              <a:ea typeface="+mn-ea"/>
              <a:cs typeface="+mn-cs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2367AC80-AEA3-0C3C-41B3-921BBE0319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97212" y="2244334"/>
            <a:ext cx="2618940" cy="1798468"/>
            <a:chOff x="12842" y="8218"/>
            <a:chExt cx="5420" cy="3722"/>
          </a:xfrm>
          <a:solidFill>
            <a:srgbClr val="BE0F34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D1C942E-3EC8-3A0A-15AA-D3864E051B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657265D-5760-6387-3154-3A23F39BD0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pic>
        <p:nvPicPr>
          <p:cNvPr id="18" name="Espace réservé pour une image  8">
            <a:extLst>
              <a:ext uri="{FF2B5EF4-FFF2-40B4-BE49-F238E27FC236}">
                <a16:creationId xmlns:a16="http://schemas.microsoft.com/office/drawing/2014/main" id="{A36413F6-AA89-61A3-B822-E5E64DAE2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52763" y="238125"/>
            <a:ext cx="1265261" cy="1871573"/>
          </a:xfrm>
          <a:prstGeom prst="rect">
            <a:avLst/>
          </a:prstGeom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id="{2AE7FAA6-D042-D34D-4784-4F3025D0700F}"/>
              </a:ext>
            </a:extLst>
          </p:cNvPr>
          <p:cNvSpPr txBox="1"/>
          <p:nvPr/>
        </p:nvSpPr>
        <p:spPr>
          <a:xfrm>
            <a:off x="5557002" y="3463789"/>
            <a:ext cx="5828393" cy="17958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304799">
              <a:lnSpc>
                <a:spcPct val="90000"/>
              </a:lnSpc>
              <a:defRPr/>
            </a:pPr>
            <a:r>
              <a:rPr kumimoji="0" lang="en-US" sz="6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…</a:t>
            </a:r>
            <a:r>
              <a:rPr lang="en-US" sz="6150" dirty="0">
                <a:solidFill>
                  <a:srgbClr val="000000"/>
                </a:solidFill>
                <a:latin typeface="Clarins-Regular"/>
              </a:rPr>
              <a:t>Digital Content</a:t>
            </a:r>
            <a:endParaRPr lang="fr-FR" dirty="0"/>
          </a:p>
          <a:p>
            <a:pPr defTabSz="304799">
              <a:lnSpc>
                <a:spcPct val="90000"/>
              </a:lnSpc>
              <a:defRPr/>
            </a:pPr>
            <a:r>
              <a:rPr lang="en-US" sz="6150" dirty="0">
                <a:solidFill>
                  <a:srgbClr val="000000"/>
                </a:solidFill>
                <a:latin typeface="Clarins-Regular"/>
              </a:rPr>
              <a:t> </a:t>
            </a:r>
            <a:r>
              <a:rPr kumimoji="0" lang="en-US" sz="6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2024</a:t>
            </a: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41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809173" y="1606184"/>
            <a:ext cx="610783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  <a:latin typeface="Gotham Bold"/>
              </a:rPr>
              <a:t>DIGITAL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/>
              </a:rPr>
              <a:t> 2024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97441D-0DF2-4457-AD77-8AA09CF6CC21}"/>
              </a:ext>
            </a:extLst>
          </p:cNvPr>
          <p:cNvSpPr txBox="1"/>
          <p:nvPr/>
        </p:nvSpPr>
        <p:spPr>
          <a:xfrm>
            <a:off x="581024" y="2306324"/>
            <a:ext cx="10054025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Pretendemos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uma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comunicação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robusta e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omnicanal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.  </a:t>
            </a:r>
            <a:r>
              <a:rPr lang="pt-PT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A comunicação Clarins nos vários meios e dinâmicas A MINHA FARMÁCIA, de forma a impactar audiências / targets distintos:</a:t>
            </a:r>
          </a:p>
          <a:p>
            <a:pPr>
              <a:defRPr/>
            </a:pP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b="1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Finalizar a página de marca Clarins </a:t>
            </a:r>
            <a:r>
              <a:rPr lang="pt-PT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para garantir informação introdutória sobre a marca no vosso site.</a:t>
            </a:r>
            <a:endParaRPr lang="fr-FR" dirty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Comunicar</a:t>
            </a:r>
            <a:r>
              <a:rPr lang="en-US" sz="1600" b="1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3 major launches </a:t>
            </a:r>
            <a:r>
              <a:rPr lang="en-US" sz="1600" b="1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nos</a:t>
            </a:r>
            <a:r>
              <a:rPr lang="en-US" sz="1600" b="1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</a:t>
            </a:r>
            <a:r>
              <a:rPr lang="en-US" sz="1600" b="1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vários</a:t>
            </a:r>
            <a:r>
              <a:rPr lang="en-US" sz="1600" b="1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</a:t>
            </a:r>
            <a:r>
              <a:rPr lang="en-US" sz="1600" b="1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canais</a:t>
            </a:r>
            <a:r>
              <a:rPr lang="en-US" sz="1600" b="1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(site, redes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sociais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,) : Multi-active, Body Fit e Double Serum G9 (teaser +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lançamento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Continuaremos a disponibilizar </a:t>
            </a:r>
            <a:r>
              <a:rPr lang="pt-PT" sz="1600" b="1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sugestões de conteúdo para redes sociais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na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dropbox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, para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conteúdos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sobre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outros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lançamentos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que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façam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sentido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à A MINHA FARMÁCIA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partilhar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.</a:t>
            </a: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  <a:p>
            <a:pPr marL="285750" indent="-285750">
              <a:buFont typeface="Arial" panose="05000000000000000000" pitchFamily="2" charset="2"/>
              <a:buChar char="•"/>
              <a:defRPr/>
            </a:pP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  <a:p>
            <a:pPr>
              <a:defRPr/>
            </a:pP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580097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9">
            <a:extLst>
              <a:ext uri="{FF2B5EF4-FFF2-40B4-BE49-F238E27FC236}">
                <a16:creationId xmlns:a16="http://schemas.microsoft.com/office/drawing/2014/main" id="{66D4C0A6-ADCA-B9AD-BE94-AF42BFB326F8}"/>
              </a:ext>
            </a:extLst>
          </p:cNvPr>
          <p:cNvSpPr txBox="1"/>
          <p:nvPr/>
        </p:nvSpPr>
        <p:spPr>
          <a:xfrm>
            <a:off x="495262" y="4318956"/>
            <a:ext cx="2901082" cy="948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POS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MERCHANDISING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Light" pitchFamily="50" charset="0"/>
              <a:ea typeface="+mn-ea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286AB93F-BF3B-04E4-28FB-25BDBD4E9B2E}"/>
              </a:ext>
            </a:extLst>
          </p:cNvPr>
          <p:cNvSpPr txBox="1"/>
          <p:nvPr/>
        </p:nvSpPr>
        <p:spPr>
          <a:xfrm>
            <a:off x="5557002" y="2511609"/>
            <a:ext cx="4904169" cy="134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3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Intimate</a:t>
            </a:r>
            <a:r>
              <a:rPr kumimoji="0" lang="fr-FR" sz="663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 </a:t>
            </a:r>
          </a:p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arins-Regular"/>
              <a:ea typeface="+mn-ea"/>
              <a:cs typeface="+mn-cs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2367AC80-AEA3-0C3C-41B3-921BBE0319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97212" y="2244334"/>
            <a:ext cx="2618940" cy="1798468"/>
            <a:chOff x="12842" y="8218"/>
            <a:chExt cx="5420" cy="3722"/>
          </a:xfrm>
          <a:solidFill>
            <a:srgbClr val="BE0F34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D1C942E-3EC8-3A0A-15AA-D3864E051B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657265D-5760-6387-3154-3A23F39BD0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pic>
        <p:nvPicPr>
          <p:cNvPr id="18" name="Espace réservé pour une image  8">
            <a:extLst>
              <a:ext uri="{FF2B5EF4-FFF2-40B4-BE49-F238E27FC236}">
                <a16:creationId xmlns:a16="http://schemas.microsoft.com/office/drawing/2014/main" id="{A36413F6-AA89-61A3-B822-E5E64DAE2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52763" y="238125"/>
            <a:ext cx="1265261" cy="1871573"/>
          </a:xfrm>
          <a:prstGeom prst="rect">
            <a:avLst/>
          </a:prstGeom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id="{2AE7FAA6-D042-D34D-4784-4F3025D0700F}"/>
              </a:ext>
            </a:extLst>
          </p:cNvPr>
          <p:cNvSpPr txBox="1"/>
          <p:nvPr/>
        </p:nvSpPr>
        <p:spPr>
          <a:xfrm>
            <a:off x="5557002" y="3463789"/>
            <a:ext cx="5828393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…E-TRADE 2024</a:t>
            </a:r>
          </a:p>
        </p:txBody>
      </p:sp>
    </p:spTree>
    <p:extLst>
      <p:ext uri="{BB962C8B-B14F-4D97-AF65-F5344CB8AC3E}">
        <p14:creationId xmlns:p14="http://schemas.microsoft.com/office/powerpoint/2010/main" val="391403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D1B4E4-2882-8C22-F219-89B14B9B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0" y="9849"/>
            <a:ext cx="12192000" cy="14430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69DA67E-CF45-955F-6DAA-35FC27236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393202"/>
            <a:ext cx="11610975" cy="88009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757A09E-72E0-A67C-20BC-E9CDE8A9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31" y="2188497"/>
            <a:ext cx="1144436" cy="45917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746217-20D4-DF8C-AB2D-6DB5B882634F}"/>
              </a:ext>
            </a:extLst>
          </p:cNvPr>
          <p:cNvSpPr txBox="1"/>
          <p:nvPr/>
        </p:nvSpPr>
        <p:spPr>
          <a:xfrm>
            <a:off x="6809173" y="1606184"/>
            <a:ext cx="610783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  <a:latin typeface="Gotham Bold"/>
              </a:rPr>
              <a:t>DIGITAL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/>
              </a:rPr>
              <a:t> 2024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97441D-0DF2-4457-AD77-8AA09CF6CC21}"/>
              </a:ext>
            </a:extLst>
          </p:cNvPr>
          <p:cNvSpPr txBox="1"/>
          <p:nvPr/>
        </p:nvSpPr>
        <p:spPr>
          <a:xfrm>
            <a:off x="868126" y="2451049"/>
            <a:ext cx="9912804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Para 2024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pretendemos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a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optimização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dos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processos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e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dinâmicas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Clarins x A MINHA FARMÁCIA para a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criação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de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sinergias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e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ampliação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de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resultados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(tanto de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visibilidade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como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de </a:t>
            </a:r>
            <a:r>
              <a:rPr lang="en-US" sz="1600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vendas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):</a:t>
            </a:r>
          </a:p>
          <a:p>
            <a:pPr marL="285750" indent="-285750">
              <a:buFont typeface="Arial" panose="05000000000000000000" pitchFamily="2" charset="2"/>
              <a:buChar char="•"/>
              <a:defRPr/>
            </a:pP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  <a:p>
            <a:pPr marL="285750" indent="-285750">
              <a:buFont typeface="Arial" panose="05000000000000000000" pitchFamily="2" charset="2"/>
              <a:buChar char="•"/>
              <a:defRPr/>
            </a:pPr>
            <a:r>
              <a:rPr lang="pt-PT" sz="1600" b="1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Envio de </a:t>
            </a:r>
            <a:r>
              <a:rPr lang="pt-PT" sz="1600" b="1" dirty="0" err="1">
                <a:solidFill>
                  <a:prstClr val="white">
                    <a:lumMod val="50000"/>
                  </a:prstClr>
                </a:solidFill>
                <a:latin typeface="Gotham Book"/>
              </a:rPr>
              <a:t>GWPs</a:t>
            </a:r>
            <a:r>
              <a:rPr lang="pt-PT" sz="1600" b="1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</a:t>
            </a:r>
            <a:r>
              <a:rPr lang="pt-PT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em que a Clarins está disponível para sugestões de temas ou produtos a incluir, para ir ao encontro do vosso consumidor.</a:t>
            </a:r>
          </a:p>
          <a:p>
            <a:pPr marL="285750" indent="-285750">
              <a:buFont typeface="Arial" panose="05000000000000000000" pitchFamily="2" charset="2"/>
              <a:buChar char="•"/>
              <a:defRPr/>
            </a:pP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  <a:p>
            <a:pPr marL="285750" indent="-285750">
              <a:buFont typeface="Arial" panose="05000000000000000000" pitchFamily="2" charset="2"/>
              <a:buChar char="•"/>
              <a:defRPr/>
            </a:pPr>
            <a:r>
              <a:rPr lang="pt-PT" sz="1600" b="1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Participação de dinâmicas do vosso site</a:t>
            </a:r>
            <a:r>
              <a:rPr lang="pt-PT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, revistas caso a caso.</a:t>
            </a:r>
          </a:p>
          <a:p>
            <a:pPr>
              <a:defRPr/>
            </a:pP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  <a:p>
            <a:pPr marL="285750" indent="-285750">
              <a:buFont typeface="Arial" panose="05000000000000000000" pitchFamily="2" charset="2"/>
              <a:buChar char="•"/>
              <a:defRPr/>
            </a:pPr>
            <a:r>
              <a:rPr lang="pt-PT" sz="1600" dirty="0">
                <a:solidFill>
                  <a:prstClr val="white">
                    <a:lumMod val="50000"/>
                  </a:prstClr>
                </a:solidFill>
                <a:latin typeface="Gotham Book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Reuniões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semestrais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para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análise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de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resultados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ajustes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ao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 plano se for 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caso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anose="02000604040000020004" pitchFamily="50" charset="0"/>
              </a:rPr>
              <a:t>.</a:t>
            </a: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pt-PT" sz="1600" dirty="0">
              <a:solidFill>
                <a:prstClr val="white">
                  <a:lumMod val="50000"/>
                </a:prstClr>
              </a:solidFill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209308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6B10437E-437E-2C8F-F5F6-E17D8FF14E54}"/>
              </a:ext>
            </a:extLst>
          </p:cNvPr>
          <p:cNvCxnSpPr>
            <a:cxnSpLocks/>
          </p:cNvCxnSpPr>
          <p:nvPr/>
        </p:nvCxnSpPr>
        <p:spPr>
          <a:xfrm>
            <a:off x="3934063" y="4774022"/>
            <a:ext cx="0" cy="2317683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FDB12193-DB51-4374-DD56-2287E08B1A85}"/>
              </a:ext>
            </a:extLst>
          </p:cNvPr>
          <p:cNvCxnSpPr>
            <a:cxnSpLocks/>
          </p:cNvCxnSpPr>
          <p:nvPr/>
        </p:nvCxnSpPr>
        <p:spPr>
          <a:xfrm>
            <a:off x="3934063" y="4774022"/>
            <a:ext cx="0" cy="2317683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4">
            <a:extLst>
              <a:ext uri="{FF2B5EF4-FFF2-40B4-BE49-F238E27FC236}">
                <a16:creationId xmlns:a16="http://schemas.microsoft.com/office/drawing/2014/main" id="{CCE91108-5E91-A94D-3656-01C4EF3E62D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97212" y="2244334"/>
            <a:ext cx="2618940" cy="1798468"/>
            <a:chOff x="12842" y="8218"/>
            <a:chExt cx="5420" cy="3722"/>
          </a:xfrm>
          <a:solidFill>
            <a:schemeClr val="tx2"/>
          </a:solidFill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68A9ECD0-EF89-0DBE-9AAF-6396440BB8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C53EA4C4-E9E5-0045-03E2-2021ECB64B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pic>
        <p:nvPicPr>
          <p:cNvPr id="43" name="Espace réservé pour une image  8">
            <a:extLst>
              <a:ext uri="{FF2B5EF4-FFF2-40B4-BE49-F238E27FC236}">
                <a16:creationId xmlns:a16="http://schemas.microsoft.com/office/drawing/2014/main" id="{A18CEC18-C919-F26F-51ED-351BFE6A20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52763" y="238125"/>
            <a:ext cx="1265261" cy="1871573"/>
          </a:xfrm>
          <a:prstGeom prst="rect">
            <a:avLst/>
          </a:prstGeom>
        </p:spPr>
      </p:pic>
      <p:sp>
        <p:nvSpPr>
          <p:cNvPr id="45" name="ZoneTexte 1">
            <a:extLst>
              <a:ext uri="{FF2B5EF4-FFF2-40B4-BE49-F238E27FC236}">
                <a16:creationId xmlns:a16="http://schemas.microsoft.com/office/drawing/2014/main" id="{90B25DD4-CB30-8F41-5227-528A1EC9ED4A}"/>
              </a:ext>
            </a:extLst>
          </p:cNvPr>
          <p:cNvSpPr txBox="1"/>
          <p:nvPr/>
        </p:nvSpPr>
        <p:spPr>
          <a:xfrm>
            <a:off x="5557002" y="2511609"/>
            <a:ext cx="5415798" cy="1114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639">
                <a:solidFill>
                  <a:srgbClr val="000000"/>
                </a:solidFill>
                <a:latin typeface="Clarins-Regular"/>
              </a:rPr>
              <a:t>Partner</a:t>
            </a:r>
            <a:r>
              <a:rPr kumimoji="0" lang="fr-FR" sz="66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…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arins-Regular"/>
              <a:ea typeface="+mn-ea"/>
              <a:cs typeface="+mn-cs"/>
            </a:endParaRPr>
          </a:p>
        </p:txBody>
      </p:sp>
      <p:grpSp>
        <p:nvGrpSpPr>
          <p:cNvPr id="46" name="Group 4">
            <a:extLst>
              <a:ext uri="{FF2B5EF4-FFF2-40B4-BE49-F238E27FC236}">
                <a16:creationId xmlns:a16="http://schemas.microsoft.com/office/drawing/2014/main" id="{3706EDD7-A20D-437B-8167-EABF33EAA7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97212" y="2244334"/>
            <a:ext cx="2618940" cy="1798468"/>
            <a:chOff x="12842" y="8218"/>
            <a:chExt cx="5420" cy="3722"/>
          </a:xfrm>
          <a:solidFill>
            <a:schemeClr val="tx2"/>
          </a:solidFill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8E1B66B8-1E5C-91A4-6EDD-0C6DB9D6D7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1CBB47F2-75A4-E3DF-C376-F25A7AC68C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sp>
        <p:nvSpPr>
          <p:cNvPr id="50" name="ZoneTexte 6">
            <a:extLst>
              <a:ext uri="{FF2B5EF4-FFF2-40B4-BE49-F238E27FC236}">
                <a16:creationId xmlns:a16="http://schemas.microsoft.com/office/drawing/2014/main" id="{CC590BA6-5062-2295-5C59-BB43E1E6CBBF}"/>
              </a:ext>
            </a:extLst>
          </p:cNvPr>
          <p:cNvSpPr txBox="1"/>
          <p:nvPr/>
        </p:nvSpPr>
        <p:spPr>
          <a:xfrm>
            <a:off x="5557001" y="3366669"/>
            <a:ext cx="5828393" cy="1808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…A MINHA FARMÁCIA 2024</a:t>
            </a:r>
          </a:p>
        </p:txBody>
      </p:sp>
    </p:spTree>
    <p:extLst>
      <p:ext uri="{BB962C8B-B14F-4D97-AF65-F5344CB8AC3E}">
        <p14:creationId xmlns:p14="http://schemas.microsoft.com/office/powerpoint/2010/main" val="200775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6B10437E-437E-2C8F-F5F6-E17D8FF14E54}"/>
              </a:ext>
            </a:extLst>
          </p:cNvPr>
          <p:cNvCxnSpPr>
            <a:cxnSpLocks/>
          </p:cNvCxnSpPr>
          <p:nvPr/>
        </p:nvCxnSpPr>
        <p:spPr>
          <a:xfrm>
            <a:off x="3934063" y="4774022"/>
            <a:ext cx="0" cy="2317683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FDB12193-DB51-4374-DD56-2287E08B1A85}"/>
              </a:ext>
            </a:extLst>
          </p:cNvPr>
          <p:cNvCxnSpPr>
            <a:cxnSpLocks/>
          </p:cNvCxnSpPr>
          <p:nvPr/>
        </p:nvCxnSpPr>
        <p:spPr>
          <a:xfrm>
            <a:off x="3934063" y="4774022"/>
            <a:ext cx="0" cy="2317683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5C0F83AA-2EE3-F127-7BDF-9723605C0605}"/>
              </a:ext>
            </a:extLst>
          </p:cNvPr>
          <p:cNvSpPr/>
          <p:nvPr/>
        </p:nvSpPr>
        <p:spPr>
          <a:xfrm>
            <a:off x="2359747" y="2581767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FB32041-8F38-DBC6-845D-421EB47FC21C}"/>
              </a:ext>
            </a:extLst>
          </p:cNvPr>
          <p:cNvSpPr/>
          <p:nvPr/>
        </p:nvSpPr>
        <p:spPr>
          <a:xfrm>
            <a:off x="2359747" y="4623226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011524-B423-FA81-6322-4CA267C02A6A}"/>
              </a:ext>
            </a:extLst>
          </p:cNvPr>
          <p:cNvSpPr/>
          <p:nvPr/>
        </p:nvSpPr>
        <p:spPr>
          <a:xfrm>
            <a:off x="4102822" y="2581767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2C7A7E1-4440-3CAD-E7A1-095DB52B37EA}"/>
              </a:ext>
            </a:extLst>
          </p:cNvPr>
          <p:cNvSpPr/>
          <p:nvPr/>
        </p:nvSpPr>
        <p:spPr>
          <a:xfrm>
            <a:off x="4102822" y="4623226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CA9BD6A-C029-B7ED-0322-B320F696BC53}"/>
              </a:ext>
            </a:extLst>
          </p:cNvPr>
          <p:cNvSpPr/>
          <p:nvPr/>
        </p:nvSpPr>
        <p:spPr>
          <a:xfrm>
            <a:off x="5845897" y="2581767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E329070-89B4-670F-2C0C-7EEFF5C76B55}"/>
              </a:ext>
            </a:extLst>
          </p:cNvPr>
          <p:cNvSpPr/>
          <p:nvPr/>
        </p:nvSpPr>
        <p:spPr>
          <a:xfrm>
            <a:off x="5845897" y="4623226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5EE4FC9-3791-81FC-B7AE-A00F208BEAEB}"/>
              </a:ext>
            </a:extLst>
          </p:cNvPr>
          <p:cNvSpPr/>
          <p:nvPr/>
        </p:nvSpPr>
        <p:spPr>
          <a:xfrm>
            <a:off x="7588972" y="2581767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73BC8A4-4730-810F-6E93-FC040BE4E6CB}"/>
              </a:ext>
            </a:extLst>
          </p:cNvPr>
          <p:cNvSpPr/>
          <p:nvPr/>
        </p:nvSpPr>
        <p:spPr>
          <a:xfrm>
            <a:off x="7588972" y="4623226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F626125-F933-EFA8-4533-0AC39AD80082}"/>
              </a:ext>
            </a:extLst>
          </p:cNvPr>
          <p:cNvSpPr txBox="1"/>
          <p:nvPr/>
        </p:nvSpPr>
        <p:spPr>
          <a:xfrm>
            <a:off x="6102928" y="4618459"/>
            <a:ext cx="124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PROMOS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0E0FDFE-825D-79CD-2ECF-B21847339F86}"/>
              </a:ext>
            </a:extLst>
          </p:cNvPr>
          <p:cNvSpPr txBox="1"/>
          <p:nvPr/>
        </p:nvSpPr>
        <p:spPr>
          <a:xfrm>
            <a:off x="2552864" y="2616509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MEDIA CL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B59E193-09A5-F2DA-86D6-4924BB00AFCE}"/>
              </a:ext>
            </a:extLst>
          </p:cNvPr>
          <p:cNvSpPr txBox="1"/>
          <p:nvPr/>
        </p:nvSpPr>
        <p:spPr>
          <a:xfrm>
            <a:off x="4531886" y="2605194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PR CL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ACF588E-9C94-7487-4DA4-69014AD6BEEE}"/>
              </a:ext>
            </a:extLst>
          </p:cNvPr>
          <p:cNvSpPr txBox="1"/>
          <p:nvPr/>
        </p:nvSpPr>
        <p:spPr>
          <a:xfrm>
            <a:off x="6009448" y="2602663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SOCIAL CL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4345559-FDE0-0123-9C48-7D9A9787E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5"/>
          <a:stretch/>
        </p:blipFill>
        <p:spPr>
          <a:xfrm>
            <a:off x="650194" y="223971"/>
            <a:ext cx="10931611" cy="129388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B973168-0BDA-01A8-C04B-2C3AFB2E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" y="1393202"/>
            <a:ext cx="11443728" cy="88009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11D61A4-64DC-8B30-147C-62C5BFE8B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8031" y="2188497"/>
            <a:ext cx="956722" cy="459174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936836D-3AB1-CE5F-11AC-A6F41D3AF3AF}"/>
              </a:ext>
            </a:extLst>
          </p:cNvPr>
          <p:cNvSpPr txBox="1"/>
          <p:nvPr/>
        </p:nvSpPr>
        <p:spPr>
          <a:xfrm>
            <a:off x="5895290" y="5051487"/>
            <a:ext cx="175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pt-P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GWPs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FC99855-840A-A525-D932-2FA800CA6DF8}"/>
              </a:ext>
            </a:extLst>
          </p:cNvPr>
          <p:cNvSpPr/>
          <p:nvPr/>
        </p:nvSpPr>
        <p:spPr>
          <a:xfrm>
            <a:off x="9332207" y="2581767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4FAD2B7-EB22-52B8-0D36-F54876E54B38}"/>
              </a:ext>
            </a:extLst>
          </p:cNvPr>
          <p:cNvSpPr/>
          <p:nvPr/>
        </p:nvSpPr>
        <p:spPr>
          <a:xfrm>
            <a:off x="9332207" y="4623226"/>
            <a:ext cx="1744910" cy="204145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6D4E6A0-A81E-FCD8-95AF-271EC651F4A8}"/>
              </a:ext>
            </a:extLst>
          </p:cNvPr>
          <p:cNvSpPr txBox="1"/>
          <p:nvPr/>
        </p:nvSpPr>
        <p:spPr>
          <a:xfrm>
            <a:off x="7550273" y="2606981"/>
            <a:ext cx="188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INFLUENCERS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AA068BD-98C9-95BF-7799-222CC883B376}"/>
              </a:ext>
            </a:extLst>
          </p:cNvPr>
          <p:cNvSpPr txBox="1"/>
          <p:nvPr/>
        </p:nvSpPr>
        <p:spPr>
          <a:xfrm>
            <a:off x="2837004" y="461582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>
                <a:solidFill>
                  <a:srgbClr val="BE0F34"/>
                </a:solidFill>
                <a:latin typeface="Gotham Bold" pitchFamily="50" charset="0"/>
              </a:rPr>
              <a:t>SITE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2ABCB37-D758-932E-DAB8-AF2B19A6CD51}"/>
              </a:ext>
            </a:extLst>
          </p:cNvPr>
          <p:cNvSpPr txBox="1"/>
          <p:nvPr/>
        </p:nvSpPr>
        <p:spPr>
          <a:xfrm>
            <a:off x="2356870" y="3154187"/>
            <a:ext cx="1754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+20% MEDIA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BEF0C8E-DE74-D313-F618-A6AECAE56E12}"/>
              </a:ext>
            </a:extLst>
          </p:cNvPr>
          <p:cNvSpPr txBox="1"/>
          <p:nvPr/>
        </p:nvSpPr>
        <p:spPr>
          <a:xfrm>
            <a:off x="5837368" y="3136431"/>
            <a:ext cx="1754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FB + 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YOU TUBE + SPOTIFY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TIK TOK (Local)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0C915E0-7AE4-4D29-D030-8212A89616CB}"/>
              </a:ext>
            </a:extLst>
          </p:cNvPr>
          <p:cNvSpPr txBox="1"/>
          <p:nvPr/>
        </p:nvSpPr>
        <p:spPr>
          <a:xfrm>
            <a:off x="7587693" y="3143630"/>
            <a:ext cx="17548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SKINCARE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MAKE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MYCLARINS</a:t>
            </a:r>
          </a:p>
        </p:txBody>
      </p:sp>
      <p:pic>
        <p:nvPicPr>
          <p:cNvPr id="32" name="Espace réservé pour une image  11" descr="Une image contenant intérieur, rouge, plusieurs&#10;&#10;Description générée automatiquement">
            <a:extLst>
              <a:ext uri="{FF2B5EF4-FFF2-40B4-BE49-F238E27FC236}">
                <a16:creationId xmlns:a16="http://schemas.microsoft.com/office/drawing/2014/main" id="{EEE7C355-D2F7-7F05-8D73-9868790693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35" r="18248"/>
          <a:stretch/>
        </p:blipFill>
        <p:spPr>
          <a:xfrm>
            <a:off x="189470" y="3102529"/>
            <a:ext cx="2077767" cy="3628060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93758F1D-077C-D9ED-59FF-E1A16EBCA43C}"/>
              </a:ext>
            </a:extLst>
          </p:cNvPr>
          <p:cNvSpPr txBox="1"/>
          <p:nvPr/>
        </p:nvSpPr>
        <p:spPr>
          <a:xfrm>
            <a:off x="4142269" y="3122554"/>
            <a:ext cx="17548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25/30 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35 MUA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2 EVENTOS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5B35E1E-F1FE-677D-9868-9C1E43EEF256}"/>
              </a:ext>
            </a:extLst>
          </p:cNvPr>
          <p:cNvSpPr txBox="1"/>
          <p:nvPr/>
        </p:nvSpPr>
        <p:spPr>
          <a:xfrm>
            <a:off x="6745495" y="1630898"/>
            <a:ext cx="610783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/>
              </a:rPr>
              <a:t>PLANO 2024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BC91700-120C-4EC2-3C12-861D67B5BB7E}"/>
              </a:ext>
            </a:extLst>
          </p:cNvPr>
          <p:cNvSpPr txBox="1"/>
          <p:nvPr/>
        </p:nvSpPr>
        <p:spPr>
          <a:xfrm>
            <a:off x="2361581" y="4994163"/>
            <a:ext cx="1780685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/>
              </a:rPr>
              <a:t>3 Lançamentos:</a:t>
            </a:r>
          </a:p>
          <a:p>
            <a:pPr>
              <a:defRPr/>
            </a:pPr>
            <a:r>
              <a:rPr lang="pt-PT" sz="1400" b="1" dirty="0" err="1">
                <a:solidFill>
                  <a:prstClr val="black"/>
                </a:solidFill>
                <a:latin typeface="Gotham Light"/>
              </a:rPr>
              <a:t>Multi-Active</a:t>
            </a:r>
            <a:r>
              <a:rPr lang="pt-PT" sz="1400" b="1" dirty="0">
                <a:solidFill>
                  <a:prstClr val="black"/>
                </a:solidFill>
                <a:latin typeface="Gotham Light"/>
              </a:rPr>
              <a:t>, Body </a:t>
            </a:r>
            <a:r>
              <a:rPr lang="pt-PT" sz="1400" b="1" dirty="0" err="1">
                <a:solidFill>
                  <a:prstClr val="black"/>
                </a:solidFill>
                <a:latin typeface="Gotham Light"/>
              </a:rPr>
              <a:t>Fit</a:t>
            </a:r>
            <a:r>
              <a:rPr lang="pt-PT" sz="1400" b="1" dirty="0">
                <a:solidFill>
                  <a:prstClr val="black"/>
                </a:solidFill>
                <a:latin typeface="Gotham Light"/>
              </a:rPr>
              <a:t>, DS9</a:t>
            </a:r>
          </a:p>
          <a:p>
            <a:pPr>
              <a:defRPr/>
            </a:pPr>
            <a:endParaRPr lang="pt-PT" sz="1400" b="1" dirty="0">
              <a:solidFill>
                <a:prstClr val="black"/>
              </a:solidFill>
              <a:latin typeface="Gotham Light"/>
            </a:endParaRPr>
          </a:p>
          <a:p>
            <a:pPr>
              <a:defRPr/>
            </a:pPr>
            <a:r>
              <a:rPr lang="pt-PT" sz="1400" b="1" dirty="0">
                <a:solidFill>
                  <a:prstClr val="black"/>
                </a:solidFill>
                <a:latin typeface="Gotham Light"/>
              </a:rPr>
              <a:t>Atualização Páginas de Produto</a:t>
            </a:r>
            <a:endParaRPr lang="pt-PT" sz="1200" b="1" dirty="0">
              <a:solidFill>
                <a:prstClr val="black"/>
              </a:solidFill>
              <a:latin typeface="Gotham Light" pitchFamily="50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66E4C8F-CD45-C863-47DB-854A35EACD5E}"/>
              </a:ext>
            </a:extLst>
          </p:cNvPr>
          <p:cNvSpPr txBox="1"/>
          <p:nvPr/>
        </p:nvSpPr>
        <p:spPr>
          <a:xfrm>
            <a:off x="9528417" y="2616509"/>
            <a:ext cx="154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Gotham Bold" pitchFamily="50" charset="0"/>
                <a:ea typeface="+mn-ea"/>
                <a:cs typeface="+mn-cs"/>
              </a:rPr>
              <a:t>OTHERS CL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7F59E0A-2FF3-FF69-601A-AAED3FDB51B8}"/>
              </a:ext>
            </a:extLst>
          </p:cNvPr>
          <p:cNvSpPr txBox="1"/>
          <p:nvPr/>
        </p:nvSpPr>
        <p:spPr>
          <a:xfrm>
            <a:off x="9330768" y="3061621"/>
            <a:ext cx="1754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FESTA 70 ANOS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8BEAB09F-03B9-4AAD-D79D-355C61F35BBA}"/>
              </a:ext>
            </a:extLst>
          </p:cNvPr>
          <p:cNvSpPr txBox="1"/>
          <p:nvPr/>
        </p:nvSpPr>
        <p:spPr>
          <a:xfrm>
            <a:off x="4299615" y="4628272"/>
            <a:ext cx="136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>
                <a:solidFill>
                  <a:srgbClr val="BE0F34"/>
                </a:solidFill>
                <a:latin typeface="Gotham Bold" pitchFamily="50" charset="0"/>
              </a:rPr>
              <a:t>CONTENT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BE0F34"/>
              </a:solidFill>
              <a:effectLst/>
              <a:uLnTx/>
              <a:uFillTx/>
              <a:latin typeface="Gotham Bold" pitchFamily="50" charset="0"/>
              <a:ea typeface="+mn-ea"/>
              <a:cs typeface="+mn-cs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8D2BC6CA-F4E3-5F46-0A8C-A527641E72F9}"/>
              </a:ext>
            </a:extLst>
          </p:cNvPr>
          <p:cNvSpPr txBox="1"/>
          <p:nvPr/>
        </p:nvSpPr>
        <p:spPr>
          <a:xfrm>
            <a:off x="4128182" y="4950660"/>
            <a:ext cx="178068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dirty="0">
                <a:solidFill>
                  <a:prstClr val="black"/>
                </a:solidFill>
                <a:latin typeface="Gotham Light"/>
              </a:rPr>
              <a:t>3 Lançamentos comunicados no site + </a:t>
            </a:r>
            <a:r>
              <a:rPr lang="pt-PT" sz="1200" b="1" dirty="0" err="1">
                <a:solidFill>
                  <a:prstClr val="black"/>
                </a:solidFill>
                <a:latin typeface="Gotham Light"/>
              </a:rPr>
              <a:t>SoMe</a:t>
            </a:r>
            <a:endParaRPr lang="pt-PT" sz="1200" b="1" dirty="0">
              <a:solidFill>
                <a:prstClr val="black"/>
              </a:solidFill>
              <a:latin typeface="Gotham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53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 117">
            <a:extLst>
              <a:ext uri="{FF2B5EF4-FFF2-40B4-BE49-F238E27FC236}">
                <a16:creationId xmlns:a16="http://schemas.microsoft.com/office/drawing/2014/main" id="{D75A5724-EBA7-4C5B-82C7-47D61B0632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6418" y="4213138"/>
            <a:ext cx="3275188" cy="2656437"/>
          </a:xfrm>
          <a:prstGeom prst="rect">
            <a:avLst/>
          </a:prstGeom>
        </p:spPr>
      </p:pic>
      <p:pic>
        <p:nvPicPr>
          <p:cNvPr id="107" name="Picture 6" descr="plant">
            <a:extLst>
              <a:ext uri="{FF2B5EF4-FFF2-40B4-BE49-F238E27FC236}">
                <a16:creationId xmlns:a16="http://schemas.microsoft.com/office/drawing/2014/main" id="{595E7371-7E6D-41BD-940B-0FB2853AB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7171" y="2855607"/>
            <a:ext cx="2656437" cy="265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C01C3EDE-252E-4A53-89E5-100ED55794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319" y="0"/>
            <a:ext cx="3276600" cy="3276600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310997E5-9969-46F7-9088-7B3B3A8A03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7"/>
          <a:stretch/>
        </p:blipFill>
        <p:spPr>
          <a:xfrm>
            <a:off x="3873265" y="-11575"/>
            <a:ext cx="3105239" cy="2957713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B9ACEF84-0BA4-4750-A0FF-88553D4DCD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81120" cy="685800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518332CA-4345-42CF-85B6-398C6A7A8FF6}"/>
              </a:ext>
            </a:extLst>
          </p:cNvPr>
          <p:cNvSpPr/>
          <p:nvPr/>
        </p:nvSpPr>
        <p:spPr>
          <a:xfrm>
            <a:off x="3856320" y="5421513"/>
            <a:ext cx="2444874" cy="1448062"/>
          </a:xfrm>
          <a:prstGeom prst="rect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3" name="Image 112">
            <a:extLst>
              <a:ext uri="{FF2B5EF4-FFF2-40B4-BE49-F238E27FC236}">
                <a16:creationId xmlns:a16="http://schemas.microsoft.com/office/drawing/2014/main" id="{975E4F49-E001-4110-BF6E-434619A9E1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"/>
          <a:stretch/>
        </p:blipFill>
        <p:spPr>
          <a:xfrm>
            <a:off x="6971173" y="894"/>
            <a:ext cx="1945640" cy="2957712"/>
          </a:xfrm>
          <a:prstGeom prst="rect">
            <a:avLst/>
          </a:prstGeom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0856C96A-F3A6-4362-8A12-6B9F24E0F7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194" y="4244351"/>
            <a:ext cx="2625224" cy="26252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6685D9-6A65-4713-AC53-38E7566685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194" y="2946140"/>
            <a:ext cx="5890806" cy="129821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79736C1-C460-C7F8-B491-50CE21DA2868}"/>
              </a:ext>
            </a:extLst>
          </p:cNvPr>
          <p:cNvSpPr txBox="1"/>
          <p:nvPr/>
        </p:nvSpPr>
        <p:spPr>
          <a:xfrm>
            <a:off x="6286506" y="2937895"/>
            <a:ext cx="5986773" cy="1400383"/>
          </a:xfrm>
          <a:prstGeom prst="rect">
            <a:avLst/>
          </a:prstGeom>
          <a:solidFill>
            <a:srgbClr val="C21532"/>
          </a:solidFill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chemeClr val="bg1"/>
                </a:solidFill>
                <a:latin typeface="Clarins-Regular" panose="02000506000000020003" pitchFamily="50" charset="0"/>
              </a:rPr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37962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personne, intérieur, sous-vêtement, caleçon&#10;&#10;Description générée automatiquement">
            <a:extLst>
              <a:ext uri="{FF2B5EF4-FFF2-40B4-BE49-F238E27FC236}">
                <a16:creationId xmlns:a16="http://schemas.microsoft.com/office/drawing/2014/main" id="{9CD86652-3492-AFC6-EE32-17D277F1F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2" b="6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CFC47067-18A2-A375-68B6-6F1EA57928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96556" y="2038492"/>
            <a:ext cx="2398889" cy="1641299"/>
            <a:chOff x="12842" y="8218"/>
            <a:chExt cx="5440" cy="3722"/>
          </a:xfrm>
          <a:solidFill>
            <a:schemeClr val="bg2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9759E28-A050-597A-F064-CF2682DF16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17A6BC0-ACB7-847D-5CBF-5C11FAA011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3DDD7AE9-7E1A-33B1-BB43-AF7944DE8F10}"/>
              </a:ext>
            </a:extLst>
          </p:cNvPr>
          <p:cNvSpPr txBox="1"/>
          <p:nvPr/>
        </p:nvSpPr>
        <p:spPr>
          <a:xfrm>
            <a:off x="1658055" y="3597713"/>
            <a:ext cx="9151056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the Expert of Skincare</a:t>
            </a:r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5">
            <a:extLst>
              <a:ext uri="{FF2B5EF4-FFF2-40B4-BE49-F238E27FC236}">
                <a16:creationId xmlns:a16="http://schemas.microsoft.com/office/drawing/2014/main" id="{98EDD123-A6FA-9A5B-F99A-2B4FC9196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9" r="41813"/>
          <a:stretch/>
        </p:blipFill>
        <p:spPr>
          <a:xfrm>
            <a:off x="0" y="-374"/>
            <a:ext cx="12192000" cy="68583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D77640-40BE-6443-20DE-9F1ACC9C22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96556" y="2038492"/>
            <a:ext cx="2398889" cy="1641299"/>
            <a:chOff x="12842" y="8218"/>
            <a:chExt cx="5440" cy="3722"/>
          </a:xfrm>
          <a:solidFill>
            <a:schemeClr val="bg2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0EF1CAF-E8EA-0CE0-5656-D602DA0224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B0EF2B-1156-8341-4EF6-AD86A2A09E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0508AFF0-F6ED-040E-96EC-5F016F78EC70}"/>
              </a:ext>
            </a:extLst>
          </p:cNvPr>
          <p:cNvSpPr txBox="1"/>
          <p:nvPr/>
        </p:nvSpPr>
        <p:spPr>
          <a:xfrm>
            <a:off x="1658055" y="3597713"/>
            <a:ext cx="9151056" cy="1045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195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bold</a:t>
            </a:r>
            <a:r>
              <a:rPr kumimoji="0" lang="fr-FR" sz="6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 </a:t>
            </a:r>
            <a:r>
              <a:rPr kumimoji="0" lang="fr-FR" sz="6195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with</a:t>
            </a:r>
            <a:r>
              <a:rPr kumimoji="0" lang="fr-FR" sz="6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 Make-up </a:t>
            </a:r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1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F6C3F51-5836-CD0F-C42A-36FB0BAE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" b="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6688EBB-DAB5-E792-3764-AD7C6F7971F8}"/>
              </a:ext>
            </a:extLst>
          </p:cNvPr>
          <p:cNvSpPr txBox="1"/>
          <p:nvPr/>
        </p:nvSpPr>
        <p:spPr>
          <a:xfrm>
            <a:off x="1658055" y="3597713"/>
            <a:ext cx="9151056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intimate</a:t>
            </a:r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B21A7D2-5EA2-1ACC-552C-2C97F478B1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96556" y="2038492"/>
            <a:ext cx="2398889" cy="1641299"/>
            <a:chOff x="12842" y="8218"/>
            <a:chExt cx="5440" cy="3722"/>
          </a:xfrm>
          <a:solidFill>
            <a:schemeClr val="bg2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D41CFA56-9A38-A7B4-1A2F-691768252A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E188712B-DCAA-3F80-B6C6-0D19E8AAB9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5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9">
            <a:extLst>
              <a:ext uri="{FF2B5EF4-FFF2-40B4-BE49-F238E27FC236}">
                <a16:creationId xmlns:a16="http://schemas.microsoft.com/office/drawing/2014/main" id="{66D4C0A6-ADCA-B9AD-BE94-AF42BFB326F8}"/>
              </a:ext>
            </a:extLst>
          </p:cNvPr>
          <p:cNvSpPr txBox="1"/>
          <p:nvPr/>
        </p:nvSpPr>
        <p:spPr>
          <a:xfrm>
            <a:off x="495262" y="4318956"/>
            <a:ext cx="2901082" cy="948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POS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ea typeface="+mn-ea"/>
                <a:cs typeface="Arial"/>
              </a:rPr>
              <a:t>MERCHANDISING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Light" pitchFamily="50" charset="0"/>
              <a:ea typeface="+mn-ea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286AB93F-BF3B-04E4-28FB-25BDBD4E9B2E}"/>
              </a:ext>
            </a:extLst>
          </p:cNvPr>
          <p:cNvSpPr txBox="1"/>
          <p:nvPr/>
        </p:nvSpPr>
        <p:spPr>
          <a:xfrm>
            <a:off x="5557002" y="2511609"/>
            <a:ext cx="3991361" cy="1114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3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Clarins…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arins-Regular"/>
              <a:ea typeface="+mn-ea"/>
              <a:cs typeface="+mn-cs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2367AC80-AEA3-0C3C-41B3-921BBE0319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97212" y="2244334"/>
            <a:ext cx="2618940" cy="1798468"/>
            <a:chOff x="12842" y="8218"/>
            <a:chExt cx="5420" cy="3722"/>
          </a:xfrm>
          <a:solidFill>
            <a:srgbClr val="BE0F34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D1C942E-3EC8-3A0A-15AA-D3864E051B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657265D-5760-6387-3154-3A23F39BD0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pic>
        <p:nvPicPr>
          <p:cNvPr id="18" name="Espace réservé pour une image  8">
            <a:extLst>
              <a:ext uri="{FF2B5EF4-FFF2-40B4-BE49-F238E27FC236}">
                <a16:creationId xmlns:a16="http://schemas.microsoft.com/office/drawing/2014/main" id="{A36413F6-AA89-61A3-B822-E5E64DAE2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52763" y="238125"/>
            <a:ext cx="1265261" cy="1871573"/>
          </a:xfrm>
          <a:prstGeom prst="rect">
            <a:avLst/>
          </a:prstGeom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id="{2AE7FAA6-D042-D34D-4784-4F3025D0700F}"/>
              </a:ext>
            </a:extLst>
          </p:cNvPr>
          <p:cNvSpPr txBox="1"/>
          <p:nvPr/>
        </p:nvSpPr>
        <p:spPr>
          <a:xfrm>
            <a:off x="5557002" y="3463789"/>
            <a:ext cx="5828393" cy="1808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…STRATEGIES</a:t>
            </a:r>
          </a:p>
          <a:p>
            <a:pPr marL="0" marR="0" lvl="0" indent="0" algn="l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		2024</a:t>
            </a:r>
          </a:p>
        </p:txBody>
      </p:sp>
    </p:spTree>
    <p:extLst>
      <p:ext uri="{BB962C8B-B14F-4D97-AF65-F5344CB8AC3E}">
        <p14:creationId xmlns:p14="http://schemas.microsoft.com/office/powerpoint/2010/main" val="128350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4" descr="Une image contenant montagne, plein air, ciel, nature&#10;&#10;Description générée automatiquement">
            <a:extLst>
              <a:ext uri="{FF2B5EF4-FFF2-40B4-BE49-F238E27FC236}">
                <a16:creationId xmlns:a16="http://schemas.microsoft.com/office/drawing/2014/main" id="{F0A6145E-E124-B9A0-9B56-521024D37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66" b="3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ADEED93-1A1D-8F6B-C982-BDB6CB11BC9F}"/>
              </a:ext>
            </a:extLst>
          </p:cNvPr>
          <p:cNvSpPr txBox="1"/>
          <p:nvPr/>
        </p:nvSpPr>
        <p:spPr>
          <a:xfrm>
            <a:off x="1658055" y="3597713"/>
            <a:ext cx="9151056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the most trusted brand</a:t>
            </a:r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452231D2-3A1D-4A8F-4002-4B0F9186BC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96556" y="2038492"/>
            <a:ext cx="2398889" cy="1641299"/>
            <a:chOff x="12842" y="8218"/>
            <a:chExt cx="5440" cy="3722"/>
          </a:xfrm>
          <a:solidFill>
            <a:schemeClr val="bg2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479C792-3B36-9ED9-0DB5-2E0090F39F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211E48CE-AD2C-D993-71A7-5B30B0ED6D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4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texte, plancher, personne, intérieur&#10;&#10;Description générée automatiquement">
            <a:extLst>
              <a:ext uri="{FF2B5EF4-FFF2-40B4-BE49-F238E27FC236}">
                <a16:creationId xmlns:a16="http://schemas.microsoft.com/office/drawing/2014/main" id="{1C2202AF-ABCF-C538-C7D1-061B49920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3" r="4846" b="98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0254C6C-5F15-7D57-953A-49685B864E0E}"/>
              </a:ext>
            </a:extLst>
          </p:cNvPr>
          <p:cNvSpPr txBox="1"/>
          <p:nvPr/>
        </p:nvSpPr>
        <p:spPr>
          <a:xfrm>
            <a:off x="1658055" y="3597713"/>
            <a:ext cx="9151056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479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larins-Regular"/>
                <a:ea typeface="+mn-ea"/>
                <a:cs typeface="+mn-cs"/>
              </a:rPr>
              <a:t>memorable</a:t>
            </a:r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971BAE00-BECD-EF3D-C266-6B69CA7B4AF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96556" y="2038492"/>
            <a:ext cx="2398889" cy="1641299"/>
            <a:chOff x="12842" y="8218"/>
            <a:chExt cx="5440" cy="3722"/>
          </a:xfrm>
          <a:solidFill>
            <a:schemeClr val="bg2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6894D6-B027-A77B-2181-EFE358430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" y="8218"/>
              <a:ext cx="2519" cy="3722"/>
            </a:xfrm>
            <a:custGeom>
              <a:avLst/>
              <a:gdLst>
                <a:gd name="T0" fmla="*/ 45 w 1061"/>
                <a:gd name="T1" fmla="*/ 1215 h 1567"/>
                <a:gd name="T2" fmla="*/ 45 w 1061"/>
                <a:gd name="T3" fmla="*/ 1542 h 1567"/>
                <a:gd name="T4" fmla="*/ 0 w 1061"/>
                <a:gd name="T5" fmla="*/ 1542 h 1567"/>
                <a:gd name="T6" fmla="*/ 0 w 1061"/>
                <a:gd name="T7" fmla="*/ 0 h 1567"/>
                <a:gd name="T8" fmla="*/ 45 w 1061"/>
                <a:gd name="T9" fmla="*/ 0 h 1567"/>
                <a:gd name="T10" fmla="*/ 45 w 1061"/>
                <a:gd name="T11" fmla="*/ 813 h 1567"/>
                <a:gd name="T12" fmla="*/ 533 w 1061"/>
                <a:gd name="T13" fmla="*/ 460 h 1567"/>
                <a:gd name="T14" fmla="*/ 1061 w 1061"/>
                <a:gd name="T15" fmla="*/ 1012 h 1567"/>
                <a:gd name="T16" fmla="*/ 1061 w 1061"/>
                <a:gd name="T17" fmla="*/ 1016 h 1567"/>
                <a:gd name="T18" fmla="*/ 533 w 1061"/>
                <a:gd name="T19" fmla="*/ 1567 h 1567"/>
                <a:gd name="T20" fmla="*/ 45 w 1061"/>
                <a:gd name="T21" fmla="*/ 1215 h 1567"/>
                <a:gd name="T22" fmla="*/ 1015 w 1061"/>
                <a:gd name="T23" fmla="*/ 1018 h 1567"/>
                <a:gd name="T24" fmla="*/ 1015 w 1061"/>
                <a:gd name="T25" fmla="*/ 1014 h 1567"/>
                <a:gd name="T26" fmla="*/ 531 w 1061"/>
                <a:gd name="T27" fmla="*/ 503 h 1567"/>
                <a:gd name="T28" fmla="*/ 43 w 1061"/>
                <a:gd name="T29" fmla="*/ 1012 h 1567"/>
                <a:gd name="T30" fmla="*/ 43 w 1061"/>
                <a:gd name="T31" fmla="*/ 1016 h 1567"/>
                <a:gd name="T32" fmla="*/ 531 w 1061"/>
                <a:gd name="T33" fmla="*/ 1525 h 1567"/>
                <a:gd name="T34" fmla="*/ 1015 w 1061"/>
                <a:gd name="T35" fmla="*/ 101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1" h="1567">
                  <a:moveTo>
                    <a:pt x="45" y="1215"/>
                  </a:moveTo>
                  <a:cubicBezTo>
                    <a:pt x="45" y="1542"/>
                    <a:pt x="45" y="1542"/>
                    <a:pt x="45" y="1542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813"/>
                    <a:pt x="45" y="813"/>
                    <a:pt x="45" y="813"/>
                  </a:cubicBezTo>
                  <a:cubicBezTo>
                    <a:pt x="106" y="612"/>
                    <a:pt x="288" y="460"/>
                    <a:pt x="533" y="460"/>
                  </a:cubicBezTo>
                  <a:cubicBezTo>
                    <a:pt x="839" y="460"/>
                    <a:pt x="1061" y="705"/>
                    <a:pt x="1061" y="1012"/>
                  </a:cubicBezTo>
                  <a:cubicBezTo>
                    <a:pt x="1061" y="1016"/>
                    <a:pt x="1061" y="1016"/>
                    <a:pt x="1061" y="1016"/>
                  </a:cubicBezTo>
                  <a:cubicBezTo>
                    <a:pt x="1061" y="1322"/>
                    <a:pt x="839" y="1567"/>
                    <a:pt x="533" y="1567"/>
                  </a:cubicBezTo>
                  <a:cubicBezTo>
                    <a:pt x="288" y="1567"/>
                    <a:pt x="106" y="1415"/>
                    <a:pt x="45" y="1215"/>
                  </a:cubicBezTo>
                  <a:close/>
                  <a:moveTo>
                    <a:pt x="1015" y="1018"/>
                  </a:moveTo>
                  <a:cubicBezTo>
                    <a:pt x="1015" y="1014"/>
                    <a:pt x="1015" y="1014"/>
                    <a:pt x="1015" y="1014"/>
                  </a:cubicBezTo>
                  <a:cubicBezTo>
                    <a:pt x="1015" y="733"/>
                    <a:pt x="820" y="503"/>
                    <a:pt x="531" y="503"/>
                  </a:cubicBezTo>
                  <a:cubicBezTo>
                    <a:pt x="243" y="503"/>
                    <a:pt x="43" y="737"/>
                    <a:pt x="43" y="1012"/>
                  </a:cubicBezTo>
                  <a:cubicBezTo>
                    <a:pt x="43" y="1016"/>
                    <a:pt x="43" y="1016"/>
                    <a:pt x="43" y="1016"/>
                  </a:cubicBezTo>
                  <a:cubicBezTo>
                    <a:pt x="43" y="1288"/>
                    <a:pt x="246" y="1525"/>
                    <a:pt x="531" y="1525"/>
                  </a:cubicBezTo>
                  <a:cubicBezTo>
                    <a:pt x="820" y="1525"/>
                    <a:pt x="1015" y="1301"/>
                    <a:pt x="1015" y="10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0F510B8A-5EF4-07B0-312F-212F66BFA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26" y="9311"/>
              <a:ext cx="2356" cy="2629"/>
            </a:xfrm>
            <a:custGeom>
              <a:avLst/>
              <a:gdLst>
                <a:gd name="T0" fmla="*/ 0 w 993"/>
                <a:gd name="T1" fmla="*/ 554 h 1107"/>
                <a:gd name="T2" fmla="*/ 0 w 993"/>
                <a:gd name="T3" fmla="*/ 550 h 1107"/>
                <a:gd name="T4" fmla="*/ 507 w 993"/>
                <a:gd name="T5" fmla="*/ 0 h 1107"/>
                <a:gd name="T6" fmla="*/ 993 w 993"/>
                <a:gd name="T7" fmla="*/ 558 h 1107"/>
                <a:gd name="T8" fmla="*/ 993 w 993"/>
                <a:gd name="T9" fmla="*/ 567 h 1107"/>
                <a:gd name="T10" fmla="*/ 48 w 993"/>
                <a:gd name="T11" fmla="*/ 567 h 1107"/>
                <a:gd name="T12" fmla="*/ 530 w 993"/>
                <a:gd name="T13" fmla="*/ 1065 h 1107"/>
                <a:gd name="T14" fmla="*/ 921 w 993"/>
                <a:gd name="T15" fmla="*/ 852 h 1107"/>
                <a:gd name="T16" fmla="*/ 957 w 993"/>
                <a:gd name="T17" fmla="*/ 877 h 1107"/>
                <a:gd name="T18" fmla="*/ 528 w 993"/>
                <a:gd name="T19" fmla="*/ 1107 h 1107"/>
                <a:gd name="T20" fmla="*/ 0 w 993"/>
                <a:gd name="T21" fmla="*/ 554 h 1107"/>
                <a:gd name="T22" fmla="*/ 944 w 993"/>
                <a:gd name="T23" fmla="*/ 526 h 1107"/>
                <a:gd name="T24" fmla="*/ 505 w 993"/>
                <a:gd name="T25" fmla="*/ 43 h 1107"/>
                <a:gd name="T26" fmla="*/ 48 w 993"/>
                <a:gd name="T27" fmla="*/ 526 h 1107"/>
                <a:gd name="T28" fmla="*/ 944 w 993"/>
                <a:gd name="T29" fmla="*/ 52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3" h="1107">
                  <a:moveTo>
                    <a:pt x="0" y="554"/>
                  </a:moveTo>
                  <a:cubicBezTo>
                    <a:pt x="0" y="550"/>
                    <a:pt x="0" y="550"/>
                    <a:pt x="0" y="550"/>
                  </a:cubicBezTo>
                  <a:cubicBezTo>
                    <a:pt x="0" y="237"/>
                    <a:pt x="213" y="0"/>
                    <a:pt x="507" y="0"/>
                  </a:cubicBezTo>
                  <a:cubicBezTo>
                    <a:pt x="840" y="0"/>
                    <a:pt x="993" y="294"/>
                    <a:pt x="993" y="558"/>
                  </a:cubicBezTo>
                  <a:cubicBezTo>
                    <a:pt x="993" y="567"/>
                    <a:pt x="993" y="567"/>
                    <a:pt x="993" y="567"/>
                  </a:cubicBezTo>
                  <a:cubicBezTo>
                    <a:pt x="48" y="567"/>
                    <a:pt x="48" y="567"/>
                    <a:pt x="48" y="567"/>
                  </a:cubicBezTo>
                  <a:cubicBezTo>
                    <a:pt x="57" y="871"/>
                    <a:pt x="270" y="1065"/>
                    <a:pt x="530" y="1065"/>
                  </a:cubicBezTo>
                  <a:cubicBezTo>
                    <a:pt x="693" y="1065"/>
                    <a:pt x="836" y="970"/>
                    <a:pt x="921" y="852"/>
                  </a:cubicBezTo>
                  <a:cubicBezTo>
                    <a:pt x="957" y="877"/>
                    <a:pt x="957" y="877"/>
                    <a:pt x="957" y="877"/>
                  </a:cubicBezTo>
                  <a:cubicBezTo>
                    <a:pt x="866" y="1008"/>
                    <a:pt x="714" y="1107"/>
                    <a:pt x="528" y="1107"/>
                  </a:cubicBezTo>
                  <a:cubicBezTo>
                    <a:pt x="238" y="1107"/>
                    <a:pt x="0" y="894"/>
                    <a:pt x="0" y="554"/>
                  </a:cubicBezTo>
                  <a:close/>
                  <a:moveTo>
                    <a:pt x="944" y="526"/>
                  </a:moveTo>
                  <a:cubicBezTo>
                    <a:pt x="935" y="286"/>
                    <a:pt x="783" y="43"/>
                    <a:pt x="505" y="43"/>
                  </a:cubicBezTo>
                  <a:cubicBezTo>
                    <a:pt x="243" y="43"/>
                    <a:pt x="59" y="250"/>
                    <a:pt x="48" y="526"/>
                  </a:cubicBezTo>
                  <a:lnTo>
                    <a:pt x="944" y="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5400" tIns="12700" rIns="25400" bIns="12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047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56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1419</Words>
  <Application>Microsoft Office PowerPoint</Application>
  <PresentationFormat>Ecrã Panorâmico</PresentationFormat>
  <Paragraphs>492</Paragraphs>
  <Slides>38</Slides>
  <Notes>18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38</vt:i4>
      </vt:variant>
    </vt:vector>
  </HeadingPairs>
  <TitlesOfParts>
    <vt:vector size="51" baseType="lpstr">
      <vt:lpstr>Arial</vt:lpstr>
      <vt:lpstr>Calibri</vt:lpstr>
      <vt:lpstr>Calibri Light</vt:lpstr>
      <vt:lpstr>Clarins-Regular</vt:lpstr>
      <vt:lpstr>Georgia Pro Light</vt:lpstr>
      <vt:lpstr>Gotham Bold</vt:lpstr>
      <vt:lpstr>Gotham Book</vt:lpstr>
      <vt:lpstr>Gotham Light</vt:lpstr>
      <vt:lpstr>Gotham Medium</vt:lpstr>
      <vt:lpstr>Raleway</vt:lpstr>
      <vt:lpstr>TT Norms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Castelao Filipa</dc:creator>
  <cp:lastModifiedBy>Castelao Filipa</cp:lastModifiedBy>
  <cp:revision>5</cp:revision>
  <dcterms:created xsi:type="dcterms:W3CDTF">2023-11-23T09:58:25Z</dcterms:created>
  <dcterms:modified xsi:type="dcterms:W3CDTF">2024-05-21T15:15:29Z</dcterms:modified>
</cp:coreProperties>
</file>